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85" r:id="rId4"/>
    <p:sldId id="291" r:id="rId5"/>
    <p:sldId id="273" r:id="rId6"/>
    <p:sldId id="274" r:id="rId7"/>
    <p:sldId id="275" r:id="rId8"/>
    <p:sldId id="278" r:id="rId9"/>
    <p:sldId id="276" r:id="rId10"/>
    <p:sldId id="280" r:id="rId11"/>
    <p:sldId id="283" r:id="rId12"/>
    <p:sldId id="284" r:id="rId13"/>
    <p:sldId id="282" r:id="rId14"/>
    <p:sldId id="286" r:id="rId15"/>
    <p:sldId id="287" r:id="rId16"/>
    <p:sldId id="288" r:id="rId17"/>
    <p:sldId id="289" r:id="rId18"/>
    <p:sldId id="290" r:id="rId19"/>
    <p:sldId id="292"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4" autoAdjust="0"/>
    <p:restoredTop sz="94660"/>
  </p:normalViewPr>
  <p:slideViewPr>
    <p:cSldViewPr snapToGrid="0">
      <p:cViewPr varScale="1">
        <p:scale>
          <a:sx n="77" d="100"/>
          <a:sy n="77" d="100"/>
        </p:scale>
        <p:origin x="72" y="2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AD200-27F2-A479-1E6F-E90A26E06F3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D68EE47-FE0E-C5DD-1FA8-B3D6A623B8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DFFEDF-BE24-3680-C58A-D842ACDB4D5E}"/>
              </a:ext>
            </a:extLst>
          </p:cNvPr>
          <p:cNvSpPr>
            <a:spLocks noGrp="1"/>
          </p:cNvSpPr>
          <p:nvPr>
            <p:ph type="dt" sz="half" idx="10"/>
          </p:nvPr>
        </p:nvSpPr>
        <p:spPr/>
        <p:txBody>
          <a:bodyPr/>
          <a:lstStyle/>
          <a:p>
            <a:fld id="{F1F8C5ED-7AFD-4922-AD56-422B2543D0DA}" type="datetimeFigureOut">
              <a:rPr lang="en-US" smtClean="0"/>
              <a:t>12/4/2022</a:t>
            </a:fld>
            <a:endParaRPr lang="en-US"/>
          </a:p>
        </p:txBody>
      </p:sp>
      <p:sp>
        <p:nvSpPr>
          <p:cNvPr id="5" name="Footer Placeholder 4">
            <a:extLst>
              <a:ext uri="{FF2B5EF4-FFF2-40B4-BE49-F238E27FC236}">
                <a16:creationId xmlns:a16="http://schemas.microsoft.com/office/drawing/2014/main" id="{F2B7F9AE-61A9-CDE1-15CD-C1F31740A0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2B2C51-8BC6-BB8E-0349-5D3FFEAFEA15}"/>
              </a:ext>
            </a:extLst>
          </p:cNvPr>
          <p:cNvSpPr>
            <a:spLocks noGrp="1"/>
          </p:cNvSpPr>
          <p:nvPr>
            <p:ph type="sldNum" sz="quarter" idx="12"/>
          </p:nvPr>
        </p:nvSpPr>
        <p:spPr/>
        <p:txBody>
          <a:bodyPr/>
          <a:lstStyle/>
          <a:p>
            <a:fld id="{504863B9-E917-42CC-AB30-00D09A545FF7}" type="slidenum">
              <a:rPr lang="en-US" smtClean="0"/>
              <a:t>‹#›</a:t>
            </a:fld>
            <a:endParaRPr lang="en-US"/>
          </a:p>
        </p:txBody>
      </p:sp>
    </p:spTree>
    <p:extLst>
      <p:ext uri="{BB962C8B-B14F-4D97-AF65-F5344CB8AC3E}">
        <p14:creationId xmlns:p14="http://schemas.microsoft.com/office/powerpoint/2010/main" val="3750840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B5FCD-31E0-0EDF-8D8D-94C986B8513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350C834-777F-C1C5-43F4-95FCF12BEFA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AB4BD5-79C5-A467-AA38-831CC667AC46}"/>
              </a:ext>
            </a:extLst>
          </p:cNvPr>
          <p:cNvSpPr>
            <a:spLocks noGrp="1"/>
          </p:cNvSpPr>
          <p:nvPr>
            <p:ph type="dt" sz="half" idx="10"/>
          </p:nvPr>
        </p:nvSpPr>
        <p:spPr/>
        <p:txBody>
          <a:bodyPr/>
          <a:lstStyle/>
          <a:p>
            <a:fld id="{F1F8C5ED-7AFD-4922-AD56-422B2543D0DA}" type="datetimeFigureOut">
              <a:rPr lang="en-US" smtClean="0"/>
              <a:t>12/4/2022</a:t>
            </a:fld>
            <a:endParaRPr lang="en-US"/>
          </a:p>
        </p:txBody>
      </p:sp>
      <p:sp>
        <p:nvSpPr>
          <p:cNvPr id="5" name="Footer Placeholder 4">
            <a:extLst>
              <a:ext uri="{FF2B5EF4-FFF2-40B4-BE49-F238E27FC236}">
                <a16:creationId xmlns:a16="http://schemas.microsoft.com/office/drawing/2014/main" id="{3450732D-7CCA-EA50-8370-4442F3A73D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8DA753-5772-F4A3-E5D3-9ECECE6E0AC4}"/>
              </a:ext>
            </a:extLst>
          </p:cNvPr>
          <p:cNvSpPr>
            <a:spLocks noGrp="1"/>
          </p:cNvSpPr>
          <p:nvPr>
            <p:ph type="sldNum" sz="quarter" idx="12"/>
          </p:nvPr>
        </p:nvSpPr>
        <p:spPr/>
        <p:txBody>
          <a:bodyPr/>
          <a:lstStyle/>
          <a:p>
            <a:fld id="{504863B9-E917-42CC-AB30-00D09A545FF7}" type="slidenum">
              <a:rPr lang="en-US" smtClean="0"/>
              <a:t>‹#›</a:t>
            </a:fld>
            <a:endParaRPr lang="en-US"/>
          </a:p>
        </p:txBody>
      </p:sp>
    </p:spTree>
    <p:extLst>
      <p:ext uri="{BB962C8B-B14F-4D97-AF65-F5344CB8AC3E}">
        <p14:creationId xmlns:p14="http://schemas.microsoft.com/office/powerpoint/2010/main" val="2793305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7C3D105-5951-9998-0812-C40283CE745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06B6C73-CE51-FAE5-992D-7146134439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4AB7FF-A7BC-A2F3-53E4-592337794D12}"/>
              </a:ext>
            </a:extLst>
          </p:cNvPr>
          <p:cNvSpPr>
            <a:spLocks noGrp="1"/>
          </p:cNvSpPr>
          <p:nvPr>
            <p:ph type="dt" sz="half" idx="10"/>
          </p:nvPr>
        </p:nvSpPr>
        <p:spPr/>
        <p:txBody>
          <a:bodyPr/>
          <a:lstStyle/>
          <a:p>
            <a:fld id="{F1F8C5ED-7AFD-4922-AD56-422B2543D0DA}" type="datetimeFigureOut">
              <a:rPr lang="en-US" smtClean="0"/>
              <a:t>12/4/2022</a:t>
            </a:fld>
            <a:endParaRPr lang="en-US"/>
          </a:p>
        </p:txBody>
      </p:sp>
      <p:sp>
        <p:nvSpPr>
          <p:cNvPr id="5" name="Footer Placeholder 4">
            <a:extLst>
              <a:ext uri="{FF2B5EF4-FFF2-40B4-BE49-F238E27FC236}">
                <a16:creationId xmlns:a16="http://schemas.microsoft.com/office/drawing/2014/main" id="{499DFB7A-F515-E55D-C335-91EE66CD54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ACFCE5-B938-8D50-DB97-3AAC50334C4B}"/>
              </a:ext>
            </a:extLst>
          </p:cNvPr>
          <p:cNvSpPr>
            <a:spLocks noGrp="1"/>
          </p:cNvSpPr>
          <p:nvPr>
            <p:ph type="sldNum" sz="quarter" idx="12"/>
          </p:nvPr>
        </p:nvSpPr>
        <p:spPr/>
        <p:txBody>
          <a:bodyPr/>
          <a:lstStyle/>
          <a:p>
            <a:fld id="{504863B9-E917-42CC-AB30-00D09A545FF7}" type="slidenum">
              <a:rPr lang="en-US" smtClean="0"/>
              <a:t>‹#›</a:t>
            </a:fld>
            <a:endParaRPr lang="en-US"/>
          </a:p>
        </p:txBody>
      </p:sp>
    </p:spTree>
    <p:extLst>
      <p:ext uri="{BB962C8B-B14F-4D97-AF65-F5344CB8AC3E}">
        <p14:creationId xmlns:p14="http://schemas.microsoft.com/office/powerpoint/2010/main" val="1818007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1BBE1-9609-880D-4304-524C922D91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718858-418D-B96E-570E-5BE6A3C959F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34831F-E586-56E8-065E-555148BE6139}"/>
              </a:ext>
            </a:extLst>
          </p:cNvPr>
          <p:cNvSpPr>
            <a:spLocks noGrp="1"/>
          </p:cNvSpPr>
          <p:nvPr>
            <p:ph type="dt" sz="half" idx="10"/>
          </p:nvPr>
        </p:nvSpPr>
        <p:spPr/>
        <p:txBody>
          <a:bodyPr/>
          <a:lstStyle/>
          <a:p>
            <a:fld id="{F1F8C5ED-7AFD-4922-AD56-422B2543D0DA}" type="datetimeFigureOut">
              <a:rPr lang="en-US" smtClean="0"/>
              <a:t>12/4/2022</a:t>
            </a:fld>
            <a:endParaRPr lang="en-US"/>
          </a:p>
        </p:txBody>
      </p:sp>
      <p:sp>
        <p:nvSpPr>
          <p:cNvPr id="5" name="Footer Placeholder 4">
            <a:extLst>
              <a:ext uri="{FF2B5EF4-FFF2-40B4-BE49-F238E27FC236}">
                <a16:creationId xmlns:a16="http://schemas.microsoft.com/office/drawing/2014/main" id="{63067642-4D43-2A7E-D8E8-030B218FA2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F387D0-541D-0C86-D762-27810E3E72EA}"/>
              </a:ext>
            </a:extLst>
          </p:cNvPr>
          <p:cNvSpPr>
            <a:spLocks noGrp="1"/>
          </p:cNvSpPr>
          <p:nvPr>
            <p:ph type="sldNum" sz="quarter" idx="12"/>
          </p:nvPr>
        </p:nvSpPr>
        <p:spPr/>
        <p:txBody>
          <a:bodyPr/>
          <a:lstStyle/>
          <a:p>
            <a:fld id="{504863B9-E917-42CC-AB30-00D09A545FF7}" type="slidenum">
              <a:rPr lang="en-US" smtClean="0"/>
              <a:t>‹#›</a:t>
            </a:fld>
            <a:endParaRPr lang="en-US"/>
          </a:p>
        </p:txBody>
      </p:sp>
    </p:spTree>
    <p:extLst>
      <p:ext uri="{BB962C8B-B14F-4D97-AF65-F5344CB8AC3E}">
        <p14:creationId xmlns:p14="http://schemas.microsoft.com/office/powerpoint/2010/main" val="2323055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3C002-010B-839B-034A-25BC7A5EB4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8BA93EC-BFA4-FAA6-D3C8-67FF9203AB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87FDC43-5392-FE4D-3683-B74B58F45675}"/>
              </a:ext>
            </a:extLst>
          </p:cNvPr>
          <p:cNvSpPr>
            <a:spLocks noGrp="1"/>
          </p:cNvSpPr>
          <p:nvPr>
            <p:ph type="dt" sz="half" idx="10"/>
          </p:nvPr>
        </p:nvSpPr>
        <p:spPr/>
        <p:txBody>
          <a:bodyPr/>
          <a:lstStyle/>
          <a:p>
            <a:fld id="{F1F8C5ED-7AFD-4922-AD56-422B2543D0DA}" type="datetimeFigureOut">
              <a:rPr lang="en-US" smtClean="0"/>
              <a:t>12/4/2022</a:t>
            </a:fld>
            <a:endParaRPr lang="en-US"/>
          </a:p>
        </p:txBody>
      </p:sp>
      <p:sp>
        <p:nvSpPr>
          <p:cNvPr id="5" name="Footer Placeholder 4">
            <a:extLst>
              <a:ext uri="{FF2B5EF4-FFF2-40B4-BE49-F238E27FC236}">
                <a16:creationId xmlns:a16="http://schemas.microsoft.com/office/drawing/2014/main" id="{336BA005-A58E-66DF-790F-A16E2BBC94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AE23BF-1566-9E4D-4AB0-7F330BFB65A7}"/>
              </a:ext>
            </a:extLst>
          </p:cNvPr>
          <p:cNvSpPr>
            <a:spLocks noGrp="1"/>
          </p:cNvSpPr>
          <p:nvPr>
            <p:ph type="sldNum" sz="quarter" idx="12"/>
          </p:nvPr>
        </p:nvSpPr>
        <p:spPr/>
        <p:txBody>
          <a:bodyPr/>
          <a:lstStyle/>
          <a:p>
            <a:fld id="{504863B9-E917-42CC-AB30-00D09A545FF7}" type="slidenum">
              <a:rPr lang="en-US" smtClean="0"/>
              <a:t>‹#›</a:t>
            </a:fld>
            <a:endParaRPr lang="en-US"/>
          </a:p>
        </p:txBody>
      </p:sp>
    </p:spTree>
    <p:extLst>
      <p:ext uri="{BB962C8B-B14F-4D97-AF65-F5344CB8AC3E}">
        <p14:creationId xmlns:p14="http://schemas.microsoft.com/office/powerpoint/2010/main" val="834626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869F8-403D-F445-6FD0-B7BFF7240D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D2BE5C6-3F3B-8CD2-6C40-AC898B2C9F1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983BDED-932E-4010-E387-B50F56B94DF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38508D1-AF15-2C42-E75A-EB385DC07964}"/>
              </a:ext>
            </a:extLst>
          </p:cNvPr>
          <p:cNvSpPr>
            <a:spLocks noGrp="1"/>
          </p:cNvSpPr>
          <p:nvPr>
            <p:ph type="dt" sz="half" idx="10"/>
          </p:nvPr>
        </p:nvSpPr>
        <p:spPr/>
        <p:txBody>
          <a:bodyPr/>
          <a:lstStyle/>
          <a:p>
            <a:fld id="{F1F8C5ED-7AFD-4922-AD56-422B2543D0DA}" type="datetimeFigureOut">
              <a:rPr lang="en-US" smtClean="0"/>
              <a:t>12/4/2022</a:t>
            </a:fld>
            <a:endParaRPr lang="en-US"/>
          </a:p>
        </p:txBody>
      </p:sp>
      <p:sp>
        <p:nvSpPr>
          <p:cNvPr id="6" name="Footer Placeholder 5">
            <a:extLst>
              <a:ext uri="{FF2B5EF4-FFF2-40B4-BE49-F238E27FC236}">
                <a16:creationId xmlns:a16="http://schemas.microsoft.com/office/drawing/2014/main" id="{E8EF1266-B493-5D52-53FF-D393C2DCA2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5BA049-6B7A-D17B-F97D-B0900578176F}"/>
              </a:ext>
            </a:extLst>
          </p:cNvPr>
          <p:cNvSpPr>
            <a:spLocks noGrp="1"/>
          </p:cNvSpPr>
          <p:nvPr>
            <p:ph type="sldNum" sz="quarter" idx="12"/>
          </p:nvPr>
        </p:nvSpPr>
        <p:spPr/>
        <p:txBody>
          <a:bodyPr/>
          <a:lstStyle/>
          <a:p>
            <a:fld id="{504863B9-E917-42CC-AB30-00D09A545FF7}" type="slidenum">
              <a:rPr lang="en-US" smtClean="0"/>
              <a:t>‹#›</a:t>
            </a:fld>
            <a:endParaRPr lang="en-US"/>
          </a:p>
        </p:txBody>
      </p:sp>
    </p:spTree>
    <p:extLst>
      <p:ext uri="{BB962C8B-B14F-4D97-AF65-F5344CB8AC3E}">
        <p14:creationId xmlns:p14="http://schemas.microsoft.com/office/powerpoint/2010/main" val="4091196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5C2D6-EF0A-ED73-1722-8E4D2342ED1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A24C710-67BE-612A-E812-8CCBB445D6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7E70BF-FCAD-EDCE-4271-396479C1551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6606C54-B06E-F763-A55D-491B59CD5E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BFF83C1-A774-55FC-638E-968E4F85802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B1ABB45-6755-193B-BE97-6594BC04F9A1}"/>
              </a:ext>
            </a:extLst>
          </p:cNvPr>
          <p:cNvSpPr>
            <a:spLocks noGrp="1"/>
          </p:cNvSpPr>
          <p:nvPr>
            <p:ph type="dt" sz="half" idx="10"/>
          </p:nvPr>
        </p:nvSpPr>
        <p:spPr/>
        <p:txBody>
          <a:bodyPr/>
          <a:lstStyle/>
          <a:p>
            <a:fld id="{F1F8C5ED-7AFD-4922-AD56-422B2543D0DA}" type="datetimeFigureOut">
              <a:rPr lang="en-US" smtClean="0"/>
              <a:t>12/4/2022</a:t>
            </a:fld>
            <a:endParaRPr lang="en-US"/>
          </a:p>
        </p:txBody>
      </p:sp>
      <p:sp>
        <p:nvSpPr>
          <p:cNvPr id="8" name="Footer Placeholder 7">
            <a:extLst>
              <a:ext uri="{FF2B5EF4-FFF2-40B4-BE49-F238E27FC236}">
                <a16:creationId xmlns:a16="http://schemas.microsoft.com/office/drawing/2014/main" id="{090F1349-2216-DD9D-119B-E47A6C1E9B6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41BBB15-4A91-0D4B-9E90-C88CE4CE874D}"/>
              </a:ext>
            </a:extLst>
          </p:cNvPr>
          <p:cNvSpPr>
            <a:spLocks noGrp="1"/>
          </p:cNvSpPr>
          <p:nvPr>
            <p:ph type="sldNum" sz="quarter" idx="12"/>
          </p:nvPr>
        </p:nvSpPr>
        <p:spPr/>
        <p:txBody>
          <a:bodyPr/>
          <a:lstStyle/>
          <a:p>
            <a:fld id="{504863B9-E917-42CC-AB30-00D09A545FF7}" type="slidenum">
              <a:rPr lang="en-US" smtClean="0"/>
              <a:t>‹#›</a:t>
            </a:fld>
            <a:endParaRPr lang="en-US"/>
          </a:p>
        </p:txBody>
      </p:sp>
    </p:spTree>
    <p:extLst>
      <p:ext uri="{BB962C8B-B14F-4D97-AF65-F5344CB8AC3E}">
        <p14:creationId xmlns:p14="http://schemas.microsoft.com/office/powerpoint/2010/main" val="909614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49B09-5468-550E-2FE2-B5F1B5E8FF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DAA98A-520D-66F3-DD21-9F139F38E814}"/>
              </a:ext>
            </a:extLst>
          </p:cNvPr>
          <p:cNvSpPr>
            <a:spLocks noGrp="1"/>
          </p:cNvSpPr>
          <p:nvPr>
            <p:ph type="dt" sz="half" idx="10"/>
          </p:nvPr>
        </p:nvSpPr>
        <p:spPr/>
        <p:txBody>
          <a:bodyPr/>
          <a:lstStyle/>
          <a:p>
            <a:fld id="{F1F8C5ED-7AFD-4922-AD56-422B2543D0DA}" type="datetimeFigureOut">
              <a:rPr lang="en-US" smtClean="0"/>
              <a:t>12/4/2022</a:t>
            </a:fld>
            <a:endParaRPr lang="en-US"/>
          </a:p>
        </p:txBody>
      </p:sp>
      <p:sp>
        <p:nvSpPr>
          <p:cNvPr id="4" name="Footer Placeholder 3">
            <a:extLst>
              <a:ext uri="{FF2B5EF4-FFF2-40B4-BE49-F238E27FC236}">
                <a16:creationId xmlns:a16="http://schemas.microsoft.com/office/drawing/2014/main" id="{4BDD94EC-28BD-EC63-AC3F-A51025842C6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4A0E971-C028-CB4B-47DE-156D2E775DD3}"/>
              </a:ext>
            </a:extLst>
          </p:cNvPr>
          <p:cNvSpPr>
            <a:spLocks noGrp="1"/>
          </p:cNvSpPr>
          <p:nvPr>
            <p:ph type="sldNum" sz="quarter" idx="12"/>
          </p:nvPr>
        </p:nvSpPr>
        <p:spPr/>
        <p:txBody>
          <a:bodyPr/>
          <a:lstStyle/>
          <a:p>
            <a:fld id="{504863B9-E917-42CC-AB30-00D09A545FF7}" type="slidenum">
              <a:rPr lang="en-US" smtClean="0"/>
              <a:t>‹#›</a:t>
            </a:fld>
            <a:endParaRPr lang="en-US"/>
          </a:p>
        </p:txBody>
      </p:sp>
    </p:spTree>
    <p:extLst>
      <p:ext uri="{BB962C8B-B14F-4D97-AF65-F5344CB8AC3E}">
        <p14:creationId xmlns:p14="http://schemas.microsoft.com/office/powerpoint/2010/main" val="4146039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A60E15-E021-266E-8B3E-FAAF8179F112}"/>
              </a:ext>
            </a:extLst>
          </p:cNvPr>
          <p:cNvSpPr>
            <a:spLocks noGrp="1"/>
          </p:cNvSpPr>
          <p:nvPr>
            <p:ph type="dt" sz="half" idx="10"/>
          </p:nvPr>
        </p:nvSpPr>
        <p:spPr/>
        <p:txBody>
          <a:bodyPr/>
          <a:lstStyle/>
          <a:p>
            <a:fld id="{F1F8C5ED-7AFD-4922-AD56-422B2543D0DA}" type="datetimeFigureOut">
              <a:rPr lang="en-US" smtClean="0"/>
              <a:t>12/4/2022</a:t>
            </a:fld>
            <a:endParaRPr lang="en-US"/>
          </a:p>
        </p:txBody>
      </p:sp>
      <p:sp>
        <p:nvSpPr>
          <p:cNvPr id="3" name="Footer Placeholder 2">
            <a:extLst>
              <a:ext uri="{FF2B5EF4-FFF2-40B4-BE49-F238E27FC236}">
                <a16:creationId xmlns:a16="http://schemas.microsoft.com/office/drawing/2014/main" id="{990171F9-5F83-7B84-CF0E-C26041A9EB3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4B48DA3-A6B6-70D6-24F6-F3207B87CFB0}"/>
              </a:ext>
            </a:extLst>
          </p:cNvPr>
          <p:cNvSpPr>
            <a:spLocks noGrp="1"/>
          </p:cNvSpPr>
          <p:nvPr>
            <p:ph type="sldNum" sz="quarter" idx="12"/>
          </p:nvPr>
        </p:nvSpPr>
        <p:spPr/>
        <p:txBody>
          <a:bodyPr/>
          <a:lstStyle/>
          <a:p>
            <a:fld id="{504863B9-E917-42CC-AB30-00D09A545FF7}" type="slidenum">
              <a:rPr lang="en-US" smtClean="0"/>
              <a:t>‹#›</a:t>
            </a:fld>
            <a:endParaRPr lang="en-US"/>
          </a:p>
        </p:txBody>
      </p:sp>
    </p:spTree>
    <p:extLst>
      <p:ext uri="{BB962C8B-B14F-4D97-AF65-F5344CB8AC3E}">
        <p14:creationId xmlns:p14="http://schemas.microsoft.com/office/powerpoint/2010/main" val="810799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FC11E-B806-D7AC-05A1-6253FBD4BB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71AD889-19A0-476C-8CEA-0880A641A9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BFF451-1FE6-E81A-4CF5-5E209BE085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63E9CC-85D3-4288-E799-FFDDA033B886}"/>
              </a:ext>
            </a:extLst>
          </p:cNvPr>
          <p:cNvSpPr>
            <a:spLocks noGrp="1"/>
          </p:cNvSpPr>
          <p:nvPr>
            <p:ph type="dt" sz="half" idx="10"/>
          </p:nvPr>
        </p:nvSpPr>
        <p:spPr/>
        <p:txBody>
          <a:bodyPr/>
          <a:lstStyle/>
          <a:p>
            <a:fld id="{F1F8C5ED-7AFD-4922-AD56-422B2543D0DA}" type="datetimeFigureOut">
              <a:rPr lang="en-US" smtClean="0"/>
              <a:t>12/4/2022</a:t>
            </a:fld>
            <a:endParaRPr lang="en-US"/>
          </a:p>
        </p:txBody>
      </p:sp>
      <p:sp>
        <p:nvSpPr>
          <p:cNvPr id="6" name="Footer Placeholder 5">
            <a:extLst>
              <a:ext uri="{FF2B5EF4-FFF2-40B4-BE49-F238E27FC236}">
                <a16:creationId xmlns:a16="http://schemas.microsoft.com/office/drawing/2014/main" id="{F277B0B6-272C-2241-9836-6730503FD1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8D95A7-0CBC-BBAE-2509-1B94EF258F7F}"/>
              </a:ext>
            </a:extLst>
          </p:cNvPr>
          <p:cNvSpPr>
            <a:spLocks noGrp="1"/>
          </p:cNvSpPr>
          <p:nvPr>
            <p:ph type="sldNum" sz="quarter" idx="12"/>
          </p:nvPr>
        </p:nvSpPr>
        <p:spPr/>
        <p:txBody>
          <a:bodyPr/>
          <a:lstStyle/>
          <a:p>
            <a:fld id="{504863B9-E917-42CC-AB30-00D09A545FF7}" type="slidenum">
              <a:rPr lang="en-US" smtClean="0"/>
              <a:t>‹#›</a:t>
            </a:fld>
            <a:endParaRPr lang="en-US"/>
          </a:p>
        </p:txBody>
      </p:sp>
    </p:spTree>
    <p:extLst>
      <p:ext uri="{BB962C8B-B14F-4D97-AF65-F5344CB8AC3E}">
        <p14:creationId xmlns:p14="http://schemas.microsoft.com/office/powerpoint/2010/main" val="815456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2F23E-1110-AA11-344A-4258E67617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F40469C-E1D1-7887-6ACC-1F8CB1BE32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4BA5B5B-E401-5BB6-2992-85C2A22634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29F43A-87E9-8654-7716-D02D44B3B74D}"/>
              </a:ext>
            </a:extLst>
          </p:cNvPr>
          <p:cNvSpPr>
            <a:spLocks noGrp="1"/>
          </p:cNvSpPr>
          <p:nvPr>
            <p:ph type="dt" sz="half" idx="10"/>
          </p:nvPr>
        </p:nvSpPr>
        <p:spPr/>
        <p:txBody>
          <a:bodyPr/>
          <a:lstStyle/>
          <a:p>
            <a:fld id="{F1F8C5ED-7AFD-4922-AD56-422B2543D0DA}" type="datetimeFigureOut">
              <a:rPr lang="en-US" smtClean="0"/>
              <a:t>12/4/2022</a:t>
            </a:fld>
            <a:endParaRPr lang="en-US"/>
          </a:p>
        </p:txBody>
      </p:sp>
      <p:sp>
        <p:nvSpPr>
          <p:cNvPr id="6" name="Footer Placeholder 5">
            <a:extLst>
              <a:ext uri="{FF2B5EF4-FFF2-40B4-BE49-F238E27FC236}">
                <a16:creationId xmlns:a16="http://schemas.microsoft.com/office/drawing/2014/main" id="{3DC77434-A5A1-6018-1AC2-702B06EFBE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FDFF2C-C13B-86DF-DA57-A56B96AD927E}"/>
              </a:ext>
            </a:extLst>
          </p:cNvPr>
          <p:cNvSpPr>
            <a:spLocks noGrp="1"/>
          </p:cNvSpPr>
          <p:nvPr>
            <p:ph type="sldNum" sz="quarter" idx="12"/>
          </p:nvPr>
        </p:nvSpPr>
        <p:spPr/>
        <p:txBody>
          <a:bodyPr/>
          <a:lstStyle/>
          <a:p>
            <a:fld id="{504863B9-E917-42CC-AB30-00D09A545FF7}" type="slidenum">
              <a:rPr lang="en-US" smtClean="0"/>
              <a:t>‹#›</a:t>
            </a:fld>
            <a:endParaRPr lang="en-US"/>
          </a:p>
        </p:txBody>
      </p:sp>
    </p:spTree>
    <p:extLst>
      <p:ext uri="{BB962C8B-B14F-4D97-AF65-F5344CB8AC3E}">
        <p14:creationId xmlns:p14="http://schemas.microsoft.com/office/powerpoint/2010/main" val="1690313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B44DE8-D397-F062-E815-A816732227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CA64FAC-A232-7377-5FFE-5E29421007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3AE37C-25A8-E79D-2EE2-B42CFA5DF0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F8C5ED-7AFD-4922-AD56-422B2543D0DA}" type="datetimeFigureOut">
              <a:rPr lang="en-US" smtClean="0"/>
              <a:t>12/4/2022</a:t>
            </a:fld>
            <a:endParaRPr lang="en-US"/>
          </a:p>
        </p:txBody>
      </p:sp>
      <p:sp>
        <p:nvSpPr>
          <p:cNvPr id="5" name="Footer Placeholder 4">
            <a:extLst>
              <a:ext uri="{FF2B5EF4-FFF2-40B4-BE49-F238E27FC236}">
                <a16:creationId xmlns:a16="http://schemas.microsoft.com/office/drawing/2014/main" id="{C73D81B3-3C87-3EE1-652F-F8066C8318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17D3752-F42D-C5AB-DF51-BD3E6FB368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4863B9-E917-42CC-AB30-00D09A545FF7}" type="slidenum">
              <a:rPr lang="en-US" smtClean="0"/>
              <a:t>‹#›</a:t>
            </a:fld>
            <a:endParaRPr lang="en-US"/>
          </a:p>
        </p:txBody>
      </p:sp>
    </p:spTree>
    <p:extLst>
      <p:ext uri="{BB962C8B-B14F-4D97-AF65-F5344CB8AC3E}">
        <p14:creationId xmlns:p14="http://schemas.microsoft.com/office/powerpoint/2010/main" val="2804161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jmespath.org/examples.html" TargetMode="External"/><Relationship Id="rId2" Type="http://schemas.openxmlformats.org/officeDocument/2006/relationships/hyperlink" Target="https://jmespath.org/tutorial.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B2C73-5ED5-0404-CFC8-E34C1B32F5AA}"/>
              </a:ext>
            </a:extLst>
          </p:cNvPr>
          <p:cNvSpPr>
            <a:spLocks noGrp="1"/>
          </p:cNvSpPr>
          <p:nvPr>
            <p:ph type="ctrTitle"/>
          </p:nvPr>
        </p:nvSpPr>
        <p:spPr/>
        <p:txBody>
          <a:bodyPr/>
          <a:lstStyle/>
          <a:p>
            <a:r>
              <a:rPr lang="en-US" dirty="0"/>
              <a:t>CS657/790</a:t>
            </a:r>
            <a:br>
              <a:rPr lang="en-US" dirty="0"/>
            </a:br>
            <a:r>
              <a:rPr lang="en-US" dirty="0"/>
              <a:t>Cloud Computing</a:t>
            </a:r>
          </a:p>
        </p:txBody>
      </p:sp>
      <p:sp>
        <p:nvSpPr>
          <p:cNvPr id="3" name="Subtitle 2">
            <a:extLst>
              <a:ext uri="{FF2B5EF4-FFF2-40B4-BE49-F238E27FC236}">
                <a16:creationId xmlns:a16="http://schemas.microsoft.com/office/drawing/2014/main" id="{4CCFB7D9-617B-1A65-0CFC-857197367376}"/>
              </a:ext>
            </a:extLst>
          </p:cNvPr>
          <p:cNvSpPr>
            <a:spLocks noGrp="1"/>
          </p:cNvSpPr>
          <p:nvPr>
            <p:ph type="subTitle" idx="1"/>
          </p:nvPr>
        </p:nvSpPr>
        <p:spPr/>
        <p:txBody>
          <a:bodyPr/>
          <a:lstStyle/>
          <a:p>
            <a:r>
              <a:rPr lang="en-US" dirty="0"/>
              <a:t>HOP 5 Problems - AWS</a:t>
            </a:r>
          </a:p>
        </p:txBody>
      </p:sp>
    </p:spTree>
    <p:extLst>
      <p:ext uri="{BB962C8B-B14F-4D97-AF65-F5344CB8AC3E}">
        <p14:creationId xmlns:p14="http://schemas.microsoft.com/office/powerpoint/2010/main" val="37630201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EA2C6-D158-4B03-80A6-A610E26E9115}"/>
              </a:ext>
            </a:extLst>
          </p:cNvPr>
          <p:cNvSpPr>
            <a:spLocks noGrp="1"/>
          </p:cNvSpPr>
          <p:nvPr>
            <p:ph type="title"/>
          </p:nvPr>
        </p:nvSpPr>
        <p:spPr/>
        <p:txBody>
          <a:bodyPr/>
          <a:lstStyle/>
          <a:p>
            <a:r>
              <a:rPr lang="en-US" dirty="0"/>
              <a:t>Starting and Stopping an EC2 Instance</a:t>
            </a:r>
          </a:p>
        </p:txBody>
      </p:sp>
      <p:sp>
        <p:nvSpPr>
          <p:cNvPr id="3" name="Content Placeholder 2">
            <a:extLst>
              <a:ext uri="{FF2B5EF4-FFF2-40B4-BE49-F238E27FC236}">
                <a16:creationId xmlns:a16="http://schemas.microsoft.com/office/drawing/2014/main" id="{21F2F705-1211-47FC-8B96-ABF5FD460CFA}"/>
              </a:ext>
            </a:extLst>
          </p:cNvPr>
          <p:cNvSpPr>
            <a:spLocks noGrp="1"/>
          </p:cNvSpPr>
          <p:nvPr>
            <p:ph idx="1"/>
          </p:nvPr>
        </p:nvSpPr>
        <p:spPr/>
        <p:txBody>
          <a:bodyPr>
            <a:normAutofit fontScale="92500" lnSpcReduction="10000"/>
          </a:bodyPr>
          <a:lstStyle/>
          <a:p>
            <a:r>
              <a:rPr lang="en-US" dirty="0"/>
              <a:t>For this problem, we want to write a script that starts an EC2 instance and then stops it, without user intervention. </a:t>
            </a:r>
          </a:p>
          <a:p>
            <a:r>
              <a:rPr lang="en-US" dirty="0"/>
              <a:t>We also want to display the ID and state of the instance in a consistent way after each step in the process</a:t>
            </a:r>
          </a:p>
          <a:p>
            <a:r>
              <a:rPr lang="en-US" dirty="0"/>
              <a:t>By default, the AWS CLI commands to start and stop EC2 instances are asynchronous. That is, they start the action but do not wait for completion before returning to the caller. To capture and display instance states, we need to run additional commands to wait for completion.</a:t>
            </a:r>
          </a:p>
          <a:p>
            <a:r>
              <a:rPr lang="en-US" dirty="0"/>
              <a:t>For the EC2 instance, choose your cloud PC instance. You can obtain its instance ID from the portal.</a:t>
            </a:r>
          </a:p>
          <a:p>
            <a:r>
              <a:rPr lang="en-US" dirty="0"/>
              <a:t>Before running the script, put your instance into the stopped state</a:t>
            </a:r>
          </a:p>
          <a:p>
            <a:pPr marL="0" indent="0">
              <a:buNone/>
            </a:pPr>
            <a:endParaRPr lang="en-US" dirty="0"/>
          </a:p>
        </p:txBody>
      </p:sp>
    </p:spTree>
    <p:extLst>
      <p:ext uri="{BB962C8B-B14F-4D97-AF65-F5344CB8AC3E}">
        <p14:creationId xmlns:p14="http://schemas.microsoft.com/office/powerpoint/2010/main" val="2504753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4DB30-CB57-4F56-8210-E41F5B6ED6A9}"/>
              </a:ext>
            </a:extLst>
          </p:cNvPr>
          <p:cNvSpPr>
            <a:spLocks noGrp="1"/>
          </p:cNvSpPr>
          <p:nvPr>
            <p:ph type="title"/>
          </p:nvPr>
        </p:nvSpPr>
        <p:spPr/>
        <p:txBody>
          <a:bodyPr/>
          <a:lstStyle/>
          <a:p>
            <a:r>
              <a:rPr lang="en-US" dirty="0"/>
              <a:t>Starting and Stopping an EC2 Instance</a:t>
            </a:r>
          </a:p>
        </p:txBody>
      </p:sp>
      <p:sp>
        <p:nvSpPr>
          <p:cNvPr id="3" name="Content Placeholder 2">
            <a:extLst>
              <a:ext uri="{FF2B5EF4-FFF2-40B4-BE49-F238E27FC236}">
                <a16:creationId xmlns:a16="http://schemas.microsoft.com/office/drawing/2014/main" id="{444A05C8-1A6D-499E-A9F1-AF49A532C41F}"/>
              </a:ext>
            </a:extLst>
          </p:cNvPr>
          <p:cNvSpPr>
            <a:spLocks noGrp="1"/>
          </p:cNvSpPr>
          <p:nvPr>
            <p:ph idx="1"/>
          </p:nvPr>
        </p:nvSpPr>
        <p:spPr/>
        <p:txBody>
          <a:bodyPr/>
          <a:lstStyle/>
          <a:p>
            <a:r>
              <a:rPr lang="en-US" dirty="0"/>
              <a:t>The sequence of CLI commands required is as follows:</a:t>
            </a:r>
          </a:p>
          <a:p>
            <a:pPr lvl="1"/>
            <a:r>
              <a:rPr lang="en-US" dirty="0"/>
              <a:t>Show the instance ID and state as tab separated values (describe-instances)</a:t>
            </a:r>
          </a:p>
          <a:p>
            <a:pPr lvl="1"/>
            <a:r>
              <a:rPr lang="en-US" dirty="0"/>
              <a:t>Start the instance, and display the instance ID and state from the command output (start-instances)</a:t>
            </a:r>
          </a:p>
          <a:p>
            <a:pPr lvl="1"/>
            <a:r>
              <a:rPr lang="en-US" dirty="0"/>
              <a:t>Wait for the instance to reach the Running state (wait instance-running)</a:t>
            </a:r>
          </a:p>
          <a:p>
            <a:pPr lvl="1"/>
            <a:r>
              <a:rPr lang="en-US" dirty="0"/>
              <a:t>Show the instance ID and state as tab separated values (describe-instances)</a:t>
            </a:r>
          </a:p>
          <a:p>
            <a:pPr lvl="1"/>
            <a:r>
              <a:rPr lang="en-US" dirty="0"/>
              <a:t>Stop the instance, and display the instance ID and state from the command output (stop-instances)</a:t>
            </a:r>
          </a:p>
          <a:p>
            <a:pPr lvl="1"/>
            <a:r>
              <a:rPr lang="en-US" dirty="0"/>
              <a:t>Wait for the instance to reach the Stopped state (wait instance-stopped)</a:t>
            </a:r>
          </a:p>
          <a:p>
            <a:pPr lvl="1"/>
            <a:r>
              <a:rPr lang="en-US" dirty="0"/>
              <a:t>Show the instance ID and state as tab separated values (describe-instances)</a:t>
            </a:r>
          </a:p>
          <a:p>
            <a:endParaRPr lang="en-US" dirty="0"/>
          </a:p>
        </p:txBody>
      </p:sp>
    </p:spTree>
    <p:extLst>
      <p:ext uri="{BB962C8B-B14F-4D97-AF65-F5344CB8AC3E}">
        <p14:creationId xmlns:p14="http://schemas.microsoft.com/office/powerpoint/2010/main" val="1784514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3D570-6795-4F68-A98B-D7B5C9E91121}"/>
              </a:ext>
            </a:extLst>
          </p:cNvPr>
          <p:cNvSpPr>
            <a:spLocks noGrp="1"/>
          </p:cNvSpPr>
          <p:nvPr>
            <p:ph type="title"/>
          </p:nvPr>
        </p:nvSpPr>
        <p:spPr/>
        <p:txBody>
          <a:bodyPr/>
          <a:lstStyle/>
          <a:p>
            <a:r>
              <a:rPr lang="en-US" dirty="0"/>
              <a:t>Starting and Stopping an EC2 Instance</a:t>
            </a:r>
          </a:p>
        </p:txBody>
      </p:sp>
      <p:sp>
        <p:nvSpPr>
          <p:cNvPr id="3" name="Content Placeholder 2">
            <a:extLst>
              <a:ext uri="{FF2B5EF4-FFF2-40B4-BE49-F238E27FC236}">
                <a16:creationId xmlns:a16="http://schemas.microsoft.com/office/drawing/2014/main" id="{1E60B039-69EA-4B30-BF7C-206404CC82E8}"/>
              </a:ext>
            </a:extLst>
          </p:cNvPr>
          <p:cNvSpPr>
            <a:spLocks noGrp="1"/>
          </p:cNvSpPr>
          <p:nvPr>
            <p:ph idx="1"/>
          </p:nvPr>
        </p:nvSpPr>
        <p:spPr>
          <a:xfrm>
            <a:off x="838200" y="1825625"/>
            <a:ext cx="10515600" cy="1858608"/>
          </a:xfrm>
        </p:spPr>
        <p:txBody>
          <a:bodyPr>
            <a:normAutofit fontScale="92500" lnSpcReduction="10000"/>
          </a:bodyPr>
          <a:lstStyle/>
          <a:p>
            <a:r>
              <a:rPr lang="en-US" dirty="0"/>
              <a:t>Per the above instructions, the above commands will be in a bash script by themselves so you can run it by itself</a:t>
            </a:r>
          </a:p>
          <a:p>
            <a:r>
              <a:rPr lang="en-US" dirty="0"/>
              <a:t>Please work out the detailed syntax needed to execute the commands and format the output of each command as text values so that the output of the script looks like this:</a:t>
            </a:r>
          </a:p>
        </p:txBody>
      </p:sp>
      <p:pic>
        <p:nvPicPr>
          <p:cNvPr id="5" name="Picture 4">
            <a:extLst>
              <a:ext uri="{FF2B5EF4-FFF2-40B4-BE49-F238E27FC236}">
                <a16:creationId xmlns:a16="http://schemas.microsoft.com/office/drawing/2014/main" id="{E68223EF-1867-4BC6-96D7-144B9A679801}"/>
              </a:ext>
            </a:extLst>
          </p:cNvPr>
          <p:cNvPicPr>
            <a:picLocks noChangeAspect="1"/>
          </p:cNvPicPr>
          <p:nvPr/>
        </p:nvPicPr>
        <p:blipFill>
          <a:blip r:embed="rId2"/>
          <a:stretch>
            <a:fillRect/>
          </a:stretch>
        </p:blipFill>
        <p:spPr>
          <a:xfrm>
            <a:off x="2560468" y="3934010"/>
            <a:ext cx="6858000" cy="2381250"/>
          </a:xfrm>
          <a:prstGeom prst="rect">
            <a:avLst/>
          </a:prstGeom>
        </p:spPr>
      </p:pic>
    </p:spTree>
    <p:extLst>
      <p:ext uri="{BB962C8B-B14F-4D97-AF65-F5344CB8AC3E}">
        <p14:creationId xmlns:p14="http://schemas.microsoft.com/office/powerpoint/2010/main" val="2850744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DF765-1C3A-4963-9ED5-60DDC0C3E856}"/>
              </a:ext>
            </a:extLst>
          </p:cNvPr>
          <p:cNvSpPr>
            <a:spLocks noGrp="1"/>
          </p:cNvSpPr>
          <p:nvPr>
            <p:ph type="title"/>
          </p:nvPr>
        </p:nvSpPr>
        <p:spPr/>
        <p:txBody>
          <a:bodyPr/>
          <a:lstStyle/>
          <a:p>
            <a:r>
              <a:rPr lang="en-US" dirty="0"/>
              <a:t>Creating an EC2 Instance</a:t>
            </a:r>
          </a:p>
        </p:txBody>
      </p:sp>
      <p:sp>
        <p:nvSpPr>
          <p:cNvPr id="3" name="Content Placeholder 2">
            <a:extLst>
              <a:ext uri="{FF2B5EF4-FFF2-40B4-BE49-F238E27FC236}">
                <a16:creationId xmlns:a16="http://schemas.microsoft.com/office/drawing/2014/main" id="{7731651E-4DD9-4400-890E-258E8185FEE2}"/>
              </a:ext>
            </a:extLst>
          </p:cNvPr>
          <p:cNvSpPr>
            <a:spLocks noGrp="1"/>
          </p:cNvSpPr>
          <p:nvPr>
            <p:ph idx="1"/>
          </p:nvPr>
        </p:nvSpPr>
        <p:spPr/>
        <p:txBody>
          <a:bodyPr>
            <a:normAutofit fontScale="92500" lnSpcReduction="10000"/>
          </a:bodyPr>
          <a:lstStyle/>
          <a:p>
            <a:r>
              <a:rPr lang="en-US" dirty="0"/>
              <a:t>The </a:t>
            </a:r>
            <a:r>
              <a:rPr lang="en-US" dirty="0" err="1"/>
              <a:t>aws</a:t>
            </a:r>
            <a:r>
              <a:rPr lang="en-US" dirty="0"/>
              <a:t> ec2 run-instances command creates one or more EC2 instances and starts them</a:t>
            </a:r>
          </a:p>
          <a:p>
            <a:r>
              <a:rPr lang="en-US" dirty="0"/>
              <a:t>For this problem, we want to create one EC2 instance with the following requirements</a:t>
            </a:r>
          </a:p>
          <a:p>
            <a:pPr lvl="1"/>
            <a:r>
              <a:rPr lang="en-US" dirty="0"/>
              <a:t>Use the Ubuntu 20.04 server image</a:t>
            </a:r>
          </a:p>
          <a:p>
            <a:pPr lvl="1"/>
            <a:r>
              <a:rPr lang="en-US" dirty="0"/>
              <a:t>Create a new key pair for just the new instance</a:t>
            </a:r>
          </a:p>
          <a:p>
            <a:pPr lvl="1"/>
            <a:r>
              <a:rPr lang="en-US" dirty="0"/>
              <a:t>Size the VM very small (t2.micro)</a:t>
            </a:r>
          </a:p>
          <a:p>
            <a:pPr lvl="1"/>
            <a:r>
              <a:rPr lang="en-US" dirty="0"/>
              <a:t>Establish public access via SSH (and be able to connect afterwards without modifying the instance in the portal)</a:t>
            </a:r>
          </a:p>
          <a:p>
            <a:pPr lvl="1"/>
            <a:r>
              <a:rPr lang="en-US" dirty="0"/>
              <a:t>Establish a friendly name for the instance, as if we created the instance in the management console</a:t>
            </a:r>
          </a:p>
          <a:p>
            <a:pPr lvl="1"/>
            <a:r>
              <a:rPr lang="en-US"/>
              <a:t>Take </a:t>
            </a:r>
            <a:r>
              <a:rPr lang="en-US" dirty="0"/>
              <a:t>the defaults for remaining aspects of the instance, such as storage size, network placement, etc.</a:t>
            </a:r>
          </a:p>
        </p:txBody>
      </p:sp>
    </p:spTree>
    <p:extLst>
      <p:ext uri="{BB962C8B-B14F-4D97-AF65-F5344CB8AC3E}">
        <p14:creationId xmlns:p14="http://schemas.microsoft.com/office/powerpoint/2010/main" val="41959751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01BEA-8473-4578-97EF-6AC0D5625205}"/>
              </a:ext>
            </a:extLst>
          </p:cNvPr>
          <p:cNvSpPr>
            <a:spLocks noGrp="1"/>
          </p:cNvSpPr>
          <p:nvPr>
            <p:ph type="title"/>
          </p:nvPr>
        </p:nvSpPr>
        <p:spPr/>
        <p:txBody>
          <a:bodyPr/>
          <a:lstStyle/>
          <a:p>
            <a:r>
              <a:rPr lang="en-US" dirty="0"/>
              <a:t>Establishing SSH Access</a:t>
            </a:r>
          </a:p>
        </p:txBody>
      </p:sp>
      <p:sp>
        <p:nvSpPr>
          <p:cNvPr id="3" name="Content Placeholder 2">
            <a:extLst>
              <a:ext uri="{FF2B5EF4-FFF2-40B4-BE49-F238E27FC236}">
                <a16:creationId xmlns:a16="http://schemas.microsoft.com/office/drawing/2014/main" id="{7C535EF0-EDCA-4E5A-A768-5EE8FF4B99E4}"/>
              </a:ext>
            </a:extLst>
          </p:cNvPr>
          <p:cNvSpPr>
            <a:spLocks noGrp="1"/>
          </p:cNvSpPr>
          <p:nvPr>
            <p:ph idx="1"/>
          </p:nvPr>
        </p:nvSpPr>
        <p:spPr/>
        <p:txBody>
          <a:bodyPr/>
          <a:lstStyle/>
          <a:p>
            <a:r>
              <a:rPr lang="en-US" dirty="0"/>
              <a:t>To have SSH access to the new instance, we need to install an SSH key, and also be sure port 22 is open to the public internet.</a:t>
            </a:r>
          </a:p>
          <a:p>
            <a:r>
              <a:rPr lang="en-US" dirty="0"/>
              <a:t>We will also need to save the private key on the client so that we can connect to the new instance.</a:t>
            </a:r>
          </a:p>
          <a:p>
            <a:r>
              <a:rPr lang="en-US" dirty="0"/>
              <a:t>Just like the management console, AWS requires that the SSH key pair exist in your account and have a specific name before you can create the instance.</a:t>
            </a:r>
          </a:p>
          <a:p>
            <a:r>
              <a:rPr lang="en-US" dirty="0"/>
              <a:t>We will create the key pair using the CLI, then refer to it when we create the instance</a:t>
            </a:r>
          </a:p>
        </p:txBody>
      </p:sp>
    </p:spTree>
    <p:extLst>
      <p:ext uri="{BB962C8B-B14F-4D97-AF65-F5344CB8AC3E}">
        <p14:creationId xmlns:p14="http://schemas.microsoft.com/office/powerpoint/2010/main" val="20047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2790B-5458-430D-AAAA-249DFB3BBE41}"/>
              </a:ext>
            </a:extLst>
          </p:cNvPr>
          <p:cNvSpPr>
            <a:spLocks noGrp="1"/>
          </p:cNvSpPr>
          <p:nvPr>
            <p:ph type="title"/>
          </p:nvPr>
        </p:nvSpPr>
        <p:spPr/>
        <p:txBody>
          <a:bodyPr/>
          <a:lstStyle/>
          <a:p>
            <a:r>
              <a:rPr lang="en-US" dirty="0"/>
              <a:t>Creating an SSH Key Pair in the CLI</a:t>
            </a:r>
          </a:p>
        </p:txBody>
      </p:sp>
      <p:sp>
        <p:nvSpPr>
          <p:cNvPr id="3" name="Content Placeholder 2">
            <a:extLst>
              <a:ext uri="{FF2B5EF4-FFF2-40B4-BE49-F238E27FC236}">
                <a16:creationId xmlns:a16="http://schemas.microsoft.com/office/drawing/2014/main" id="{110CED23-AC57-476D-96EC-293F05BEE2E1}"/>
              </a:ext>
            </a:extLst>
          </p:cNvPr>
          <p:cNvSpPr>
            <a:spLocks noGrp="1"/>
          </p:cNvSpPr>
          <p:nvPr>
            <p:ph idx="1"/>
          </p:nvPr>
        </p:nvSpPr>
        <p:spPr/>
        <p:txBody>
          <a:bodyPr/>
          <a:lstStyle/>
          <a:p>
            <a:r>
              <a:rPr lang="en-US" dirty="0"/>
              <a:t>You can create a key pair using the CLI like this:</a:t>
            </a:r>
            <a:br>
              <a:rPr lang="en-US" dirty="0"/>
            </a:br>
            <a:r>
              <a:rPr lang="en-US" dirty="0" err="1">
                <a:latin typeface="Cascadia Code" panose="020B0609020000020004" pitchFamily="49" charset="0"/>
                <a:ea typeface="Cascadia Code" panose="020B0609020000020004" pitchFamily="49" charset="0"/>
                <a:cs typeface="Cascadia Code" panose="020B0609020000020004" pitchFamily="49" charset="0"/>
              </a:rPr>
              <a:t>aws</a:t>
            </a:r>
            <a:r>
              <a:rPr lang="en-US" dirty="0">
                <a:latin typeface="Cascadia Code" panose="020B0609020000020004" pitchFamily="49" charset="0"/>
                <a:ea typeface="Cascadia Code" panose="020B0609020000020004" pitchFamily="49" charset="0"/>
                <a:cs typeface="Cascadia Code" panose="020B0609020000020004" pitchFamily="49" charset="0"/>
              </a:rPr>
              <a:t> ec2 create-key-pair --key-name hop5-ssh-key</a:t>
            </a:r>
          </a:p>
          <a:p>
            <a:r>
              <a:rPr lang="en-US" dirty="0">
                <a:ea typeface="Cascadia Code" panose="020B0609020000020004" pitchFamily="49" charset="0"/>
                <a:cs typeface="Cascadia Code" panose="020B0609020000020004" pitchFamily="49" charset="0"/>
              </a:rPr>
              <a:t>The above creates the pair but doesn’t help much with capturing the private key. Instead, format the command output as text and redirect it to a file:</a:t>
            </a:r>
            <a:br>
              <a:rPr lang="en-US" dirty="0">
                <a:ea typeface="Cascadia Code" panose="020B0609020000020004" pitchFamily="49" charset="0"/>
                <a:cs typeface="Cascadia Code" panose="020B0609020000020004" pitchFamily="49" charset="0"/>
              </a:rPr>
            </a:br>
            <a:r>
              <a:rPr lang="en-US" dirty="0" err="1">
                <a:latin typeface="Cascadia Code" panose="020B0609020000020004" pitchFamily="49" charset="0"/>
                <a:ea typeface="Cascadia Code" panose="020B0609020000020004" pitchFamily="49" charset="0"/>
                <a:cs typeface="Cascadia Code" panose="020B0609020000020004" pitchFamily="49" charset="0"/>
              </a:rPr>
              <a:t>aws</a:t>
            </a:r>
            <a:r>
              <a:rPr lang="en-US" dirty="0">
                <a:latin typeface="Cascadia Code" panose="020B0609020000020004" pitchFamily="49" charset="0"/>
                <a:ea typeface="Cascadia Code" panose="020B0609020000020004" pitchFamily="49" charset="0"/>
                <a:cs typeface="Cascadia Code" panose="020B0609020000020004" pitchFamily="49" charset="0"/>
              </a:rPr>
              <a:t> ec2 create-key-pair --key-name hop5-ssh-key </a:t>
            </a:r>
            <a:br>
              <a:rPr lang="en-US" dirty="0">
                <a:latin typeface="Cascadia Code" panose="020B0609020000020004" pitchFamily="49" charset="0"/>
                <a:ea typeface="Cascadia Code" panose="020B0609020000020004" pitchFamily="49" charset="0"/>
                <a:cs typeface="Cascadia Code" panose="020B0609020000020004" pitchFamily="49" charset="0"/>
              </a:rPr>
            </a:br>
            <a:r>
              <a:rPr lang="en-US" dirty="0">
                <a:latin typeface="Cascadia Code" panose="020B0609020000020004" pitchFamily="49" charset="0"/>
                <a:ea typeface="Cascadia Code" panose="020B0609020000020004" pitchFamily="49" charset="0"/>
                <a:cs typeface="Cascadia Code" panose="020B0609020000020004" pitchFamily="49" charset="0"/>
              </a:rPr>
              <a:t>--output text &gt; hop5-private-key</a:t>
            </a:r>
          </a:p>
          <a:p>
            <a:r>
              <a:rPr lang="en-US" dirty="0">
                <a:ea typeface="Cascadia Code" panose="020B0609020000020004" pitchFamily="49" charset="0"/>
                <a:cs typeface="Cascadia Code" panose="020B0609020000020004" pitchFamily="49" charset="0"/>
              </a:rPr>
              <a:t>The hop5-private-key file will contain a usable private key with some extra stuff at the beginning which you can delete, then save the file as a valid private key</a:t>
            </a:r>
          </a:p>
        </p:txBody>
      </p:sp>
    </p:spTree>
    <p:extLst>
      <p:ext uri="{BB962C8B-B14F-4D97-AF65-F5344CB8AC3E}">
        <p14:creationId xmlns:p14="http://schemas.microsoft.com/office/powerpoint/2010/main" val="1524350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3A3C3-E7C4-4B81-BE1D-7213CCE03A34}"/>
              </a:ext>
            </a:extLst>
          </p:cNvPr>
          <p:cNvSpPr>
            <a:spLocks noGrp="1"/>
          </p:cNvSpPr>
          <p:nvPr>
            <p:ph type="title"/>
          </p:nvPr>
        </p:nvSpPr>
        <p:spPr/>
        <p:txBody>
          <a:bodyPr/>
          <a:lstStyle/>
          <a:p>
            <a:r>
              <a:rPr lang="en-US" dirty="0"/>
              <a:t>SSH Private Key File</a:t>
            </a:r>
          </a:p>
        </p:txBody>
      </p:sp>
      <p:pic>
        <p:nvPicPr>
          <p:cNvPr id="5" name="Picture 4">
            <a:extLst>
              <a:ext uri="{FF2B5EF4-FFF2-40B4-BE49-F238E27FC236}">
                <a16:creationId xmlns:a16="http://schemas.microsoft.com/office/drawing/2014/main" id="{06118E39-AC0A-4601-8A74-C67011DACD4C}"/>
              </a:ext>
            </a:extLst>
          </p:cNvPr>
          <p:cNvPicPr>
            <a:picLocks noChangeAspect="1"/>
          </p:cNvPicPr>
          <p:nvPr/>
        </p:nvPicPr>
        <p:blipFill>
          <a:blip r:embed="rId2"/>
          <a:stretch>
            <a:fillRect/>
          </a:stretch>
        </p:blipFill>
        <p:spPr>
          <a:xfrm>
            <a:off x="4027963" y="1449526"/>
            <a:ext cx="7441794" cy="5043349"/>
          </a:xfrm>
          <a:prstGeom prst="rect">
            <a:avLst/>
          </a:prstGeom>
        </p:spPr>
      </p:pic>
      <p:sp>
        <p:nvSpPr>
          <p:cNvPr id="6" name="TextBox 5">
            <a:extLst>
              <a:ext uri="{FF2B5EF4-FFF2-40B4-BE49-F238E27FC236}">
                <a16:creationId xmlns:a16="http://schemas.microsoft.com/office/drawing/2014/main" id="{CE7F5A3C-A09F-4B1A-87FA-E492885EBDE8}"/>
              </a:ext>
            </a:extLst>
          </p:cNvPr>
          <p:cNvSpPr txBox="1"/>
          <p:nvPr/>
        </p:nvSpPr>
        <p:spPr>
          <a:xfrm>
            <a:off x="838200" y="2057400"/>
            <a:ext cx="2087216" cy="923330"/>
          </a:xfrm>
          <a:prstGeom prst="rect">
            <a:avLst/>
          </a:prstGeom>
          <a:noFill/>
        </p:spPr>
        <p:txBody>
          <a:bodyPr wrap="square" rtlCol="0">
            <a:spAutoFit/>
          </a:bodyPr>
          <a:lstStyle/>
          <a:p>
            <a:r>
              <a:rPr lang="en-US" dirty="0"/>
              <a:t>Delete the highlighted stuff, then save the file</a:t>
            </a:r>
          </a:p>
        </p:txBody>
      </p:sp>
      <p:sp>
        <p:nvSpPr>
          <p:cNvPr id="7" name="Arrow: Right 6">
            <a:extLst>
              <a:ext uri="{FF2B5EF4-FFF2-40B4-BE49-F238E27FC236}">
                <a16:creationId xmlns:a16="http://schemas.microsoft.com/office/drawing/2014/main" id="{39181FA1-9CA0-442D-A9A9-26DF98716093}"/>
              </a:ext>
            </a:extLst>
          </p:cNvPr>
          <p:cNvSpPr/>
          <p:nvPr/>
        </p:nvSpPr>
        <p:spPr>
          <a:xfrm rot="20470629">
            <a:off x="2776739" y="1688909"/>
            <a:ext cx="1757867" cy="586409"/>
          </a:xfrm>
          <a:prstGeom prst="rightArrow">
            <a:avLst>
              <a:gd name="adj1" fmla="val 34694"/>
              <a:gd name="adj2" fmla="val 42997"/>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DBE765D-AED9-48A7-94E5-335E5E719000}"/>
              </a:ext>
            </a:extLst>
          </p:cNvPr>
          <p:cNvSpPr txBox="1"/>
          <p:nvPr/>
        </p:nvSpPr>
        <p:spPr>
          <a:xfrm>
            <a:off x="838200" y="3203713"/>
            <a:ext cx="2087216" cy="923330"/>
          </a:xfrm>
          <a:prstGeom prst="rect">
            <a:avLst/>
          </a:prstGeom>
          <a:noFill/>
        </p:spPr>
        <p:txBody>
          <a:bodyPr wrap="square" rtlCol="0">
            <a:spAutoFit/>
          </a:bodyPr>
          <a:lstStyle/>
          <a:p>
            <a:r>
              <a:rPr lang="en-US" dirty="0"/>
              <a:t>Afterwards, you can import the private key into </a:t>
            </a:r>
            <a:r>
              <a:rPr lang="en-US" dirty="0" err="1"/>
              <a:t>BitVise</a:t>
            </a:r>
            <a:r>
              <a:rPr lang="en-US" dirty="0"/>
              <a:t> SSH.</a:t>
            </a:r>
          </a:p>
        </p:txBody>
      </p:sp>
    </p:spTree>
    <p:extLst>
      <p:ext uri="{BB962C8B-B14F-4D97-AF65-F5344CB8AC3E}">
        <p14:creationId xmlns:p14="http://schemas.microsoft.com/office/powerpoint/2010/main" val="2452755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93859-1A68-4537-B6E8-E7B3211676FC}"/>
              </a:ext>
            </a:extLst>
          </p:cNvPr>
          <p:cNvSpPr>
            <a:spLocks noGrp="1"/>
          </p:cNvSpPr>
          <p:nvPr>
            <p:ph type="title"/>
          </p:nvPr>
        </p:nvSpPr>
        <p:spPr/>
        <p:txBody>
          <a:bodyPr/>
          <a:lstStyle/>
          <a:p>
            <a:r>
              <a:rPr lang="en-US" dirty="0"/>
              <a:t>Creating an EC2 Instance</a:t>
            </a:r>
          </a:p>
        </p:txBody>
      </p:sp>
      <p:sp>
        <p:nvSpPr>
          <p:cNvPr id="3" name="Content Placeholder 2">
            <a:extLst>
              <a:ext uri="{FF2B5EF4-FFF2-40B4-BE49-F238E27FC236}">
                <a16:creationId xmlns:a16="http://schemas.microsoft.com/office/drawing/2014/main" id="{3912F0FE-62C9-4F9F-B65F-94BF1D00FB3C}"/>
              </a:ext>
            </a:extLst>
          </p:cNvPr>
          <p:cNvSpPr>
            <a:spLocks noGrp="1"/>
          </p:cNvSpPr>
          <p:nvPr>
            <p:ph idx="1"/>
          </p:nvPr>
        </p:nvSpPr>
        <p:spPr/>
        <p:txBody>
          <a:bodyPr>
            <a:normAutofit lnSpcReduction="10000"/>
          </a:bodyPr>
          <a:lstStyle/>
          <a:p>
            <a:r>
              <a:rPr lang="en-US" dirty="0"/>
              <a:t>To meet the requirements, we still need to find:</a:t>
            </a:r>
          </a:p>
          <a:p>
            <a:pPr lvl="1"/>
            <a:r>
              <a:rPr lang="en-US" dirty="0"/>
              <a:t>The image ID for an Ubuntu 20.04 server. You can find this in the management console by starting to create an instance, select the Ubuntu 20.04 image, and copy the image ID out of the browser. The image ID I found was </a:t>
            </a:r>
            <a:br>
              <a:rPr lang="en-US" dirty="0"/>
            </a:br>
            <a:r>
              <a:rPr lang="en-US" dirty="0"/>
              <a:t>ami-0ada6d94f396377f2</a:t>
            </a:r>
          </a:p>
          <a:p>
            <a:pPr lvl="1"/>
            <a:r>
              <a:rPr lang="en-US" dirty="0"/>
              <a:t>A security group we can use for the new instance that will allow public access on port 22. I found one in my account from previous work that I could use. It is shown on the next slide. We could also create a new security group using the CLI, but we are taking a shortcut to keep this simple.</a:t>
            </a:r>
          </a:p>
          <a:p>
            <a:pPr lvl="1"/>
            <a:r>
              <a:rPr lang="en-US" dirty="0"/>
              <a:t>A way to add tags to the new instance using the CLI. We can add a Name tag to the instance by including the following in the command:</a:t>
            </a:r>
            <a:br>
              <a:rPr lang="en-US" dirty="0"/>
            </a:br>
            <a:r>
              <a:rPr lang="en-US" sz="2200" dirty="0">
                <a:latin typeface="Cascadia Code" panose="020B0609020000020004" pitchFamily="49" charset="0"/>
                <a:ea typeface="Cascadia Code" panose="020B0609020000020004" pitchFamily="49" charset="0"/>
                <a:cs typeface="Cascadia Code" panose="020B0609020000020004" pitchFamily="49" charset="0"/>
              </a:rPr>
              <a:t>--tag-specifications "</a:t>
            </a:r>
            <a:r>
              <a:rPr lang="en-US" sz="2200" dirty="0" err="1">
                <a:latin typeface="Cascadia Code" panose="020B0609020000020004" pitchFamily="49" charset="0"/>
                <a:ea typeface="Cascadia Code" panose="020B0609020000020004" pitchFamily="49" charset="0"/>
                <a:cs typeface="Cascadia Code" panose="020B0609020000020004" pitchFamily="49" charset="0"/>
              </a:rPr>
              <a:t>ResourceType</a:t>
            </a:r>
            <a:r>
              <a:rPr lang="en-US" sz="2200" dirty="0">
                <a:latin typeface="Cascadia Code" panose="020B0609020000020004" pitchFamily="49" charset="0"/>
                <a:ea typeface="Cascadia Code" panose="020B0609020000020004" pitchFamily="49" charset="0"/>
                <a:cs typeface="Cascadia Code" panose="020B0609020000020004" pitchFamily="49" charset="0"/>
              </a:rPr>
              <a:t>=</a:t>
            </a:r>
            <a:r>
              <a:rPr lang="en-US" sz="2200" dirty="0" err="1">
                <a:latin typeface="Cascadia Code" panose="020B0609020000020004" pitchFamily="49" charset="0"/>
                <a:ea typeface="Cascadia Code" panose="020B0609020000020004" pitchFamily="49" charset="0"/>
                <a:cs typeface="Cascadia Code" panose="020B0609020000020004" pitchFamily="49" charset="0"/>
              </a:rPr>
              <a:t>instance,Tags</a:t>
            </a:r>
            <a:r>
              <a:rPr lang="en-US" sz="2200" dirty="0">
                <a:latin typeface="Cascadia Code" panose="020B0609020000020004" pitchFamily="49" charset="0"/>
                <a:ea typeface="Cascadia Code" panose="020B0609020000020004" pitchFamily="49" charset="0"/>
                <a:cs typeface="Cascadia Code" panose="020B0609020000020004" pitchFamily="49" charset="0"/>
              </a:rPr>
              <a:t>=[{Key=</a:t>
            </a:r>
            <a:r>
              <a:rPr lang="en-US" sz="2200" dirty="0" err="1">
                <a:latin typeface="Cascadia Code" panose="020B0609020000020004" pitchFamily="49" charset="0"/>
                <a:ea typeface="Cascadia Code" panose="020B0609020000020004" pitchFamily="49" charset="0"/>
                <a:cs typeface="Cascadia Code" panose="020B0609020000020004" pitchFamily="49" charset="0"/>
              </a:rPr>
              <a:t>Name,Value</a:t>
            </a:r>
            <a:r>
              <a:rPr lang="en-US" sz="2200" dirty="0">
                <a:latin typeface="Cascadia Code" panose="020B0609020000020004" pitchFamily="49" charset="0"/>
                <a:ea typeface="Cascadia Code" panose="020B0609020000020004" pitchFamily="49" charset="0"/>
                <a:cs typeface="Cascadia Code" panose="020B0609020000020004" pitchFamily="49" charset="0"/>
              </a:rPr>
              <a:t>=hop5-vm}]"</a:t>
            </a:r>
          </a:p>
        </p:txBody>
      </p:sp>
    </p:spTree>
    <p:extLst>
      <p:ext uri="{BB962C8B-B14F-4D97-AF65-F5344CB8AC3E}">
        <p14:creationId xmlns:p14="http://schemas.microsoft.com/office/powerpoint/2010/main" val="39630381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8D600CD-FFCC-4BC3-9199-54D6DD4BC659}"/>
              </a:ext>
            </a:extLst>
          </p:cNvPr>
          <p:cNvPicPr>
            <a:picLocks noChangeAspect="1"/>
          </p:cNvPicPr>
          <p:nvPr/>
        </p:nvPicPr>
        <p:blipFill>
          <a:blip r:embed="rId2"/>
          <a:stretch>
            <a:fillRect/>
          </a:stretch>
        </p:blipFill>
        <p:spPr>
          <a:xfrm>
            <a:off x="550718" y="466480"/>
            <a:ext cx="10754565" cy="5925040"/>
          </a:xfrm>
          <a:prstGeom prst="rect">
            <a:avLst/>
          </a:prstGeom>
        </p:spPr>
      </p:pic>
    </p:spTree>
    <p:extLst>
      <p:ext uri="{BB962C8B-B14F-4D97-AF65-F5344CB8AC3E}">
        <p14:creationId xmlns:p14="http://schemas.microsoft.com/office/powerpoint/2010/main" val="19143871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E6EF3-CB47-4D4E-8E75-57136B5151C4}"/>
              </a:ext>
            </a:extLst>
          </p:cNvPr>
          <p:cNvSpPr>
            <a:spLocks noGrp="1"/>
          </p:cNvSpPr>
          <p:nvPr>
            <p:ph type="title"/>
          </p:nvPr>
        </p:nvSpPr>
        <p:spPr/>
        <p:txBody>
          <a:bodyPr/>
          <a:lstStyle/>
          <a:p>
            <a:r>
              <a:rPr lang="en-US" dirty="0"/>
              <a:t>At Long Last, Create the Instance</a:t>
            </a:r>
          </a:p>
        </p:txBody>
      </p:sp>
      <p:sp>
        <p:nvSpPr>
          <p:cNvPr id="3" name="Content Placeholder 2">
            <a:extLst>
              <a:ext uri="{FF2B5EF4-FFF2-40B4-BE49-F238E27FC236}">
                <a16:creationId xmlns:a16="http://schemas.microsoft.com/office/drawing/2014/main" id="{3AE5C1C7-551A-4DE3-BAFF-32B79533681F}"/>
              </a:ext>
            </a:extLst>
          </p:cNvPr>
          <p:cNvSpPr>
            <a:spLocks noGrp="1"/>
          </p:cNvSpPr>
          <p:nvPr>
            <p:ph idx="1"/>
          </p:nvPr>
        </p:nvSpPr>
        <p:spPr>
          <a:xfrm>
            <a:off x="838200" y="1825625"/>
            <a:ext cx="10515600" cy="4406210"/>
          </a:xfrm>
        </p:spPr>
        <p:txBody>
          <a:bodyPr>
            <a:normAutofit fontScale="92500" lnSpcReduction="20000"/>
          </a:bodyPr>
          <a:lstStyle/>
          <a:p>
            <a:r>
              <a:rPr lang="en-US" dirty="0"/>
              <a:t>We can now create an instance that meets the requirements with the following command. Note: In your terminal, the command will be all on one line.</a:t>
            </a:r>
          </a:p>
          <a:p>
            <a:r>
              <a:rPr lang="en-US" sz="2400" dirty="0" err="1">
                <a:latin typeface="Cascadia Code" panose="020B0609020000020004" pitchFamily="49" charset="0"/>
                <a:ea typeface="Cascadia Code" panose="020B0609020000020004" pitchFamily="49" charset="0"/>
                <a:cs typeface="Cascadia Code" panose="020B0609020000020004" pitchFamily="49" charset="0"/>
              </a:rPr>
              <a:t>aws</a:t>
            </a:r>
            <a:r>
              <a:rPr lang="en-US" sz="2400" dirty="0">
                <a:latin typeface="Cascadia Code" panose="020B0609020000020004" pitchFamily="49" charset="0"/>
                <a:ea typeface="Cascadia Code" panose="020B0609020000020004" pitchFamily="49" charset="0"/>
                <a:cs typeface="Cascadia Code" panose="020B0609020000020004" pitchFamily="49" charset="0"/>
              </a:rPr>
              <a:t> ec2 run-instances </a:t>
            </a:r>
            <a:br>
              <a:rPr lang="en-US" sz="2400" dirty="0">
                <a:latin typeface="Cascadia Code" panose="020B0609020000020004" pitchFamily="49" charset="0"/>
                <a:ea typeface="Cascadia Code" panose="020B0609020000020004" pitchFamily="49" charset="0"/>
                <a:cs typeface="Cascadia Code" panose="020B0609020000020004" pitchFamily="49" charset="0"/>
              </a:rPr>
            </a:br>
            <a:r>
              <a:rPr lang="en-US" sz="2400" dirty="0">
                <a:latin typeface="Cascadia Code" panose="020B0609020000020004" pitchFamily="49" charset="0"/>
                <a:ea typeface="Cascadia Code" panose="020B0609020000020004" pitchFamily="49" charset="0"/>
                <a:cs typeface="Cascadia Code" panose="020B0609020000020004" pitchFamily="49" charset="0"/>
              </a:rPr>
              <a:t>	--image-id ami-0ada6d94f396377f2 </a:t>
            </a:r>
            <a:br>
              <a:rPr lang="en-US" sz="2400" dirty="0">
                <a:latin typeface="Cascadia Code" panose="020B0609020000020004" pitchFamily="49" charset="0"/>
                <a:ea typeface="Cascadia Code" panose="020B0609020000020004" pitchFamily="49" charset="0"/>
                <a:cs typeface="Cascadia Code" panose="020B0609020000020004" pitchFamily="49" charset="0"/>
              </a:rPr>
            </a:br>
            <a:r>
              <a:rPr lang="en-US" sz="2400" dirty="0">
                <a:latin typeface="Cascadia Code" panose="020B0609020000020004" pitchFamily="49" charset="0"/>
                <a:ea typeface="Cascadia Code" panose="020B0609020000020004" pitchFamily="49" charset="0"/>
                <a:cs typeface="Cascadia Code" panose="020B0609020000020004" pitchFamily="49" charset="0"/>
              </a:rPr>
              <a:t>	--instance-type t2.micro </a:t>
            </a:r>
            <a:br>
              <a:rPr lang="en-US" sz="2400" dirty="0">
                <a:latin typeface="Cascadia Code" panose="020B0609020000020004" pitchFamily="49" charset="0"/>
                <a:ea typeface="Cascadia Code" panose="020B0609020000020004" pitchFamily="49" charset="0"/>
                <a:cs typeface="Cascadia Code" panose="020B0609020000020004" pitchFamily="49" charset="0"/>
              </a:rPr>
            </a:br>
            <a:r>
              <a:rPr lang="en-US" sz="2400" dirty="0">
                <a:latin typeface="Cascadia Code" panose="020B0609020000020004" pitchFamily="49" charset="0"/>
                <a:ea typeface="Cascadia Code" panose="020B0609020000020004" pitchFamily="49" charset="0"/>
                <a:cs typeface="Cascadia Code" panose="020B0609020000020004" pitchFamily="49" charset="0"/>
              </a:rPr>
              <a:t>	--key-name hop5-ssh-key </a:t>
            </a:r>
            <a:br>
              <a:rPr lang="en-US" sz="2400" dirty="0">
                <a:latin typeface="Cascadia Code" panose="020B0609020000020004" pitchFamily="49" charset="0"/>
                <a:ea typeface="Cascadia Code" panose="020B0609020000020004" pitchFamily="49" charset="0"/>
                <a:cs typeface="Cascadia Code" panose="020B0609020000020004" pitchFamily="49" charset="0"/>
              </a:rPr>
            </a:br>
            <a:r>
              <a:rPr lang="en-US" sz="2400" dirty="0">
                <a:latin typeface="Cascadia Code" panose="020B0609020000020004" pitchFamily="49" charset="0"/>
                <a:ea typeface="Cascadia Code" panose="020B0609020000020004" pitchFamily="49" charset="0"/>
                <a:cs typeface="Cascadia Code" panose="020B0609020000020004" pitchFamily="49" charset="0"/>
              </a:rPr>
              <a:t>	--security-groups launch-wizard-1</a:t>
            </a:r>
            <a:br>
              <a:rPr lang="en-US" sz="2400" dirty="0">
                <a:latin typeface="Cascadia Code" panose="020B0609020000020004" pitchFamily="49" charset="0"/>
                <a:ea typeface="Cascadia Code" panose="020B0609020000020004" pitchFamily="49" charset="0"/>
                <a:cs typeface="Cascadia Code" panose="020B0609020000020004" pitchFamily="49" charset="0"/>
              </a:rPr>
            </a:br>
            <a:r>
              <a:rPr lang="en-US" sz="2400" dirty="0">
                <a:latin typeface="Cascadia Code" panose="020B0609020000020004" pitchFamily="49" charset="0"/>
                <a:ea typeface="Cascadia Code" panose="020B0609020000020004" pitchFamily="49" charset="0"/>
                <a:cs typeface="Cascadia Code" panose="020B0609020000020004" pitchFamily="49" charset="0"/>
              </a:rPr>
              <a:t>	--tag-specifications 	"</a:t>
            </a:r>
            <a:r>
              <a:rPr lang="en-US" sz="2400" dirty="0" err="1">
                <a:latin typeface="Cascadia Code" panose="020B0609020000020004" pitchFamily="49" charset="0"/>
                <a:ea typeface="Cascadia Code" panose="020B0609020000020004" pitchFamily="49" charset="0"/>
                <a:cs typeface="Cascadia Code" panose="020B0609020000020004" pitchFamily="49" charset="0"/>
              </a:rPr>
              <a:t>ResourceType</a:t>
            </a:r>
            <a:r>
              <a:rPr lang="en-US" sz="2400" dirty="0">
                <a:latin typeface="Cascadia Code" panose="020B0609020000020004" pitchFamily="49" charset="0"/>
                <a:ea typeface="Cascadia Code" panose="020B0609020000020004" pitchFamily="49" charset="0"/>
                <a:cs typeface="Cascadia Code" panose="020B0609020000020004" pitchFamily="49" charset="0"/>
              </a:rPr>
              <a:t>=</a:t>
            </a:r>
            <a:r>
              <a:rPr lang="en-US" sz="2400" dirty="0" err="1">
                <a:latin typeface="Cascadia Code" panose="020B0609020000020004" pitchFamily="49" charset="0"/>
                <a:ea typeface="Cascadia Code" panose="020B0609020000020004" pitchFamily="49" charset="0"/>
                <a:cs typeface="Cascadia Code" panose="020B0609020000020004" pitchFamily="49" charset="0"/>
              </a:rPr>
              <a:t>instance,Tags</a:t>
            </a:r>
            <a:r>
              <a:rPr lang="en-US" sz="2400" dirty="0">
                <a:latin typeface="Cascadia Code" panose="020B0609020000020004" pitchFamily="49" charset="0"/>
                <a:ea typeface="Cascadia Code" panose="020B0609020000020004" pitchFamily="49" charset="0"/>
                <a:cs typeface="Cascadia Code" panose="020B0609020000020004" pitchFamily="49" charset="0"/>
              </a:rPr>
              <a:t>=[{Key=</a:t>
            </a:r>
            <a:r>
              <a:rPr lang="en-US" sz="2400" dirty="0" err="1">
                <a:latin typeface="Cascadia Code" panose="020B0609020000020004" pitchFamily="49" charset="0"/>
                <a:ea typeface="Cascadia Code" panose="020B0609020000020004" pitchFamily="49" charset="0"/>
                <a:cs typeface="Cascadia Code" panose="020B0609020000020004" pitchFamily="49" charset="0"/>
              </a:rPr>
              <a:t>Name,Value</a:t>
            </a:r>
            <a:r>
              <a:rPr lang="en-US" sz="2400" dirty="0">
                <a:latin typeface="Cascadia Code" panose="020B0609020000020004" pitchFamily="49" charset="0"/>
                <a:ea typeface="Cascadia Code" panose="020B0609020000020004" pitchFamily="49" charset="0"/>
                <a:cs typeface="Cascadia Code" panose="020B0609020000020004" pitchFamily="49" charset="0"/>
              </a:rPr>
              <a:t>=hop5-vm}]“</a:t>
            </a:r>
          </a:p>
          <a:p>
            <a:r>
              <a:rPr lang="en-US" dirty="0">
                <a:ea typeface="Cascadia Code" panose="020B0609020000020004" pitchFamily="49" charset="0"/>
                <a:cs typeface="Cascadia Code" panose="020B0609020000020004" pitchFamily="49" charset="0"/>
              </a:rPr>
              <a:t>When the above is done, connect to the new instance with </a:t>
            </a:r>
            <a:r>
              <a:rPr lang="en-US" dirty="0" err="1">
                <a:ea typeface="Cascadia Code" panose="020B0609020000020004" pitchFamily="49" charset="0"/>
                <a:cs typeface="Cascadia Code" panose="020B0609020000020004" pitchFamily="49" charset="0"/>
              </a:rPr>
              <a:t>BitVise</a:t>
            </a:r>
            <a:r>
              <a:rPr lang="en-US" dirty="0">
                <a:ea typeface="Cascadia Code" panose="020B0609020000020004" pitchFamily="49" charset="0"/>
                <a:cs typeface="Cascadia Code" panose="020B0609020000020004" pitchFamily="49" charset="0"/>
              </a:rPr>
              <a:t> SSH and look around to see that the VM meets the requirements.</a:t>
            </a:r>
          </a:p>
          <a:p>
            <a:r>
              <a:rPr lang="en-US" dirty="0">
                <a:ea typeface="Cascadia Code" panose="020B0609020000020004" pitchFamily="49" charset="0"/>
                <a:cs typeface="Cascadia Code" panose="020B0609020000020004" pitchFamily="49" charset="0"/>
              </a:rPr>
              <a:t>For your submission, include the script, the script output, and a screen shot of your SSH connection to the new instance</a:t>
            </a:r>
          </a:p>
          <a:p>
            <a:endParaRPr lang="en-US" dirty="0"/>
          </a:p>
        </p:txBody>
      </p:sp>
    </p:spTree>
    <p:extLst>
      <p:ext uri="{BB962C8B-B14F-4D97-AF65-F5344CB8AC3E}">
        <p14:creationId xmlns:p14="http://schemas.microsoft.com/office/powerpoint/2010/main" val="676529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34475-DD16-469D-B6C4-35D8BD95D15E}"/>
              </a:ext>
            </a:extLst>
          </p:cNvPr>
          <p:cNvSpPr>
            <a:spLocks noGrp="1"/>
          </p:cNvSpPr>
          <p:nvPr>
            <p:ph type="title"/>
          </p:nvPr>
        </p:nvSpPr>
        <p:spPr/>
        <p:txBody>
          <a:bodyPr/>
          <a:lstStyle/>
          <a:p>
            <a:r>
              <a:rPr lang="en-US" dirty="0"/>
              <a:t>HOP 5 Overview - AWS	</a:t>
            </a:r>
          </a:p>
        </p:txBody>
      </p:sp>
      <p:sp>
        <p:nvSpPr>
          <p:cNvPr id="3" name="Content Placeholder 2">
            <a:extLst>
              <a:ext uri="{FF2B5EF4-FFF2-40B4-BE49-F238E27FC236}">
                <a16:creationId xmlns:a16="http://schemas.microsoft.com/office/drawing/2014/main" id="{B698EC01-B852-4524-B68D-9637BF6AAE20}"/>
              </a:ext>
            </a:extLst>
          </p:cNvPr>
          <p:cNvSpPr>
            <a:spLocks noGrp="1"/>
          </p:cNvSpPr>
          <p:nvPr>
            <p:ph idx="1"/>
          </p:nvPr>
        </p:nvSpPr>
        <p:spPr>
          <a:xfrm>
            <a:off x="838200" y="1825625"/>
            <a:ext cx="10515600" cy="4445966"/>
          </a:xfrm>
        </p:spPr>
        <p:txBody>
          <a:bodyPr>
            <a:normAutofit fontScale="92500" lnSpcReduction="20000"/>
          </a:bodyPr>
          <a:lstStyle/>
          <a:p>
            <a:r>
              <a:rPr lang="en-US" dirty="0"/>
              <a:t>Goal: Get some practice using the AWS CLI</a:t>
            </a:r>
          </a:p>
          <a:p>
            <a:r>
              <a:rPr lang="en-US" dirty="0"/>
              <a:t>Work mainly with the resources you already have</a:t>
            </a:r>
          </a:p>
          <a:p>
            <a:r>
              <a:rPr lang="en-US" dirty="0"/>
              <a:t>Use the Cloud Shell or just a terminal window on a client computer</a:t>
            </a:r>
          </a:p>
          <a:p>
            <a:r>
              <a:rPr lang="en-US" dirty="0"/>
              <a:t>Three sections</a:t>
            </a:r>
          </a:p>
          <a:p>
            <a:pPr lvl="1"/>
            <a:r>
              <a:rPr lang="en-US" dirty="0"/>
              <a:t>Querying Resources and using </a:t>
            </a:r>
            <a:r>
              <a:rPr lang="en-US" dirty="0" err="1"/>
              <a:t>JMESPath</a:t>
            </a:r>
            <a:r>
              <a:rPr lang="en-US" dirty="0"/>
              <a:t> to format output</a:t>
            </a:r>
          </a:p>
          <a:p>
            <a:pPr lvl="1"/>
            <a:r>
              <a:rPr lang="en-US" dirty="0"/>
              <a:t>Starting and stopping an EC2 instance</a:t>
            </a:r>
          </a:p>
          <a:p>
            <a:pPr lvl="1"/>
            <a:r>
              <a:rPr lang="en-US" dirty="0"/>
              <a:t>Creating an EC2 instance</a:t>
            </a:r>
          </a:p>
          <a:p>
            <a:r>
              <a:rPr lang="en-US" dirty="0"/>
              <a:t>Create a separate bash script for each section. (All of the resource queries in the first section should be in one script)</a:t>
            </a:r>
          </a:p>
          <a:p>
            <a:r>
              <a:rPr lang="en-US" dirty="0"/>
              <a:t>Some of the syntax needed is provided in the instructions. For the parts that are omitted, please use an appropriate resource to look up the required syntax</a:t>
            </a:r>
          </a:p>
        </p:txBody>
      </p:sp>
    </p:spTree>
    <p:extLst>
      <p:ext uri="{BB962C8B-B14F-4D97-AF65-F5344CB8AC3E}">
        <p14:creationId xmlns:p14="http://schemas.microsoft.com/office/powerpoint/2010/main" val="2935601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D6948-F5A0-4480-9261-C1BB9B7E2492}"/>
              </a:ext>
            </a:extLst>
          </p:cNvPr>
          <p:cNvSpPr>
            <a:spLocks noGrp="1"/>
          </p:cNvSpPr>
          <p:nvPr>
            <p:ph type="title"/>
          </p:nvPr>
        </p:nvSpPr>
        <p:spPr/>
        <p:txBody>
          <a:bodyPr/>
          <a:lstStyle/>
          <a:p>
            <a:r>
              <a:rPr lang="en-US" dirty="0"/>
              <a:t>Making a bash Script</a:t>
            </a:r>
          </a:p>
        </p:txBody>
      </p:sp>
      <p:sp>
        <p:nvSpPr>
          <p:cNvPr id="3" name="Content Placeholder 2">
            <a:extLst>
              <a:ext uri="{FF2B5EF4-FFF2-40B4-BE49-F238E27FC236}">
                <a16:creationId xmlns:a16="http://schemas.microsoft.com/office/drawing/2014/main" id="{E5F05E0E-5FAE-4947-A77E-8AB0FEF66167}"/>
              </a:ext>
            </a:extLst>
          </p:cNvPr>
          <p:cNvSpPr>
            <a:spLocks noGrp="1"/>
          </p:cNvSpPr>
          <p:nvPr>
            <p:ph idx="1"/>
          </p:nvPr>
        </p:nvSpPr>
        <p:spPr/>
        <p:txBody>
          <a:bodyPr/>
          <a:lstStyle/>
          <a:p>
            <a:r>
              <a:rPr lang="en-US" dirty="0"/>
              <a:t>You want to be on Linux for this</a:t>
            </a:r>
          </a:p>
          <a:p>
            <a:r>
              <a:rPr lang="en-US" dirty="0"/>
              <a:t>Put </a:t>
            </a:r>
            <a:r>
              <a:rPr lang="en-US" sz="2800" dirty="0">
                <a:latin typeface="Cascadia Code" panose="020B0609020000020004" pitchFamily="49" charset="0"/>
                <a:ea typeface="Cascadia Code" panose="020B0609020000020004" pitchFamily="49" charset="0"/>
                <a:cs typeface="Cascadia Code" panose="020B0609020000020004" pitchFamily="49" charset="0"/>
              </a:rPr>
              <a:t>#!/usr/bin/bash</a:t>
            </a:r>
            <a:r>
              <a:rPr lang="en-US" dirty="0"/>
              <a:t> on the first line of the script</a:t>
            </a:r>
          </a:p>
          <a:p>
            <a:r>
              <a:rPr lang="en-US" dirty="0"/>
              <a:t>It is customary to save the file with .</a:t>
            </a:r>
            <a:r>
              <a:rPr lang="en-US" dirty="0" err="1"/>
              <a:t>sh</a:t>
            </a:r>
            <a:r>
              <a:rPr lang="en-US" dirty="0"/>
              <a:t> at the end of the file name</a:t>
            </a:r>
          </a:p>
          <a:p>
            <a:r>
              <a:rPr lang="en-US" dirty="0"/>
              <a:t>Use </a:t>
            </a:r>
            <a:r>
              <a:rPr lang="en-US" dirty="0" err="1">
                <a:latin typeface="Cascadia Code" panose="020B0609020000020004" pitchFamily="49" charset="0"/>
                <a:ea typeface="Cascadia Code" panose="020B0609020000020004" pitchFamily="49" charset="0"/>
                <a:cs typeface="Cascadia Code" panose="020B0609020000020004" pitchFamily="49" charset="0"/>
              </a:rPr>
              <a:t>chmod</a:t>
            </a:r>
            <a:r>
              <a:rPr lang="en-US" dirty="0">
                <a:latin typeface="Cascadia Code" panose="020B0609020000020004" pitchFamily="49" charset="0"/>
                <a:ea typeface="Cascadia Code" panose="020B0609020000020004" pitchFamily="49" charset="0"/>
                <a:cs typeface="Cascadia Code" panose="020B0609020000020004" pitchFamily="49" charset="0"/>
              </a:rPr>
              <a:t> +x myscript.sh</a:t>
            </a:r>
            <a:r>
              <a:rPr lang="en-US" dirty="0"/>
              <a:t> to mark the script as executable</a:t>
            </a:r>
          </a:p>
          <a:p>
            <a:r>
              <a:rPr lang="en-US" dirty="0"/>
              <a:t>You can then run the script with </a:t>
            </a:r>
            <a:r>
              <a:rPr lang="en-US" dirty="0">
                <a:latin typeface="Cascadia Code" panose="020B0609020000020004" pitchFamily="49" charset="0"/>
                <a:ea typeface="Cascadia Code" panose="020B0609020000020004" pitchFamily="49" charset="0"/>
                <a:cs typeface="Cascadia Code" panose="020B0609020000020004" pitchFamily="49" charset="0"/>
              </a:rPr>
              <a:t>./myscript.sh</a:t>
            </a:r>
          </a:p>
          <a:p>
            <a:r>
              <a:rPr lang="en-US" dirty="0">
                <a:ea typeface="Cascadia Code" panose="020B0609020000020004" pitchFamily="49" charset="0"/>
                <a:cs typeface="Cascadia Code" panose="020B0609020000020004" pitchFamily="49" charset="0"/>
              </a:rPr>
              <a:t>You can do simple “logging” using the </a:t>
            </a:r>
            <a:r>
              <a:rPr lang="en-US" dirty="0">
                <a:latin typeface="Cascadia Code" panose="020B0609020000020004" pitchFamily="49" charset="0"/>
                <a:ea typeface="Cascadia Code" panose="020B0609020000020004" pitchFamily="49" charset="0"/>
                <a:cs typeface="Cascadia Code" panose="020B0609020000020004" pitchFamily="49" charset="0"/>
              </a:rPr>
              <a:t>echo</a:t>
            </a:r>
            <a:r>
              <a:rPr lang="en-US" dirty="0">
                <a:ea typeface="Cascadia Code" panose="020B0609020000020004" pitchFamily="49" charset="0"/>
                <a:cs typeface="Cascadia Code" panose="020B0609020000020004" pitchFamily="49" charset="0"/>
              </a:rPr>
              <a:t> statement if you want to add polish to your output</a:t>
            </a:r>
          </a:p>
        </p:txBody>
      </p:sp>
    </p:spTree>
    <p:extLst>
      <p:ext uri="{BB962C8B-B14F-4D97-AF65-F5344CB8AC3E}">
        <p14:creationId xmlns:p14="http://schemas.microsoft.com/office/powerpoint/2010/main" val="3807904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EFF37-613B-4C06-8EE1-A20E9229F4AA}"/>
              </a:ext>
            </a:extLst>
          </p:cNvPr>
          <p:cNvSpPr>
            <a:spLocks noGrp="1"/>
          </p:cNvSpPr>
          <p:nvPr>
            <p:ph type="title"/>
          </p:nvPr>
        </p:nvSpPr>
        <p:spPr/>
        <p:txBody>
          <a:bodyPr/>
          <a:lstStyle/>
          <a:p>
            <a:r>
              <a:rPr lang="en-US" dirty="0" err="1"/>
              <a:t>JMESPath</a:t>
            </a:r>
            <a:r>
              <a:rPr lang="en-US" dirty="0"/>
              <a:t> Formatting</a:t>
            </a:r>
          </a:p>
        </p:txBody>
      </p:sp>
      <p:sp>
        <p:nvSpPr>
          <p:cNvPr id="3" name="Content Placeholder 2">
            <a:extLst>
              <a:ext uri="{FF2B5EF4-FFF2-40B4-BE49-F238E27FC236}">
                <a16:creationId xmlns:a16="http://schemas.microsoft.com/office/drawing/2014/main" id="{72F80E40-8C41-47CD-9F2B-DA9F56972EE9}"/>
              </a:ext>
            </a:extLst>
          </p:cNvPr>
          <p:cNvSpPr>
            <a:spLocks noGrp="1"/>
          </p:cNvSpPr>
          <p:nvPr>
            <p:ph idx="1"/>
          </p:nvPr>
        </p:nvSpPr>
        <p:spPr/>
        <p:txBody>
          <a:bodyPr/>
          <a:lstStyle/>
          <a:p>
            <a:r>
              <a:rPr lang="en-US" dirty="0"/>
              <a:t>To complete this project, you will need to use the </a:t>
            </a:r>
            <a:r>
              <a:rPr lang="en-US" dirty="0" err="1"/>
              <a:t>JMESPath</a:t>
            </a:r>
            <a:r>
              <a:rPr lang="en-US" dirty="0"/>
              <a:t> framework we covered in class and the –output option to format your command output.</a:t>
            </a:r>
          </a:p>
          <a:p>
            <a:r>
              <a:rPr lang="en-US" dirty="0"/>
              <a:t>Two useful resources for reviewing </a:t>
            </a:r>
            <a:r>
              <a:rPr lang="en-US" dirty="0" err="1"/>
              <a:t>JMESPath</a:t>
            </a:r>
            <a:r>
              <a:rPr lang="en-US" dirty="0"/>
              <a:t>:</a:t>
            </a:r>
          </a:p>
          <a:p>
            <a:pPr lvl="1"/>
            <a:r>
              <a:rPr lang="en-US" dirty="0">
                <a:hlinkClick r:id="rId2"/>
              </a:rPr>
              <a:t>https://jmespath.org/tutorial.html</a:t>
            </a:r>
            <a:endParaRPr lang="en-US" dirty="0"/>
          </a:p>
          <a:p>
            <a:pPr lvl="1"/>
            <a:r>
              <a:rPr lang="en-US" dirty="0">
                <a:hlinkClick r:id="rId3"/>
              </a:rPr>
              <a:t>https://jmespath.org/examples.html</a:t>
            </a:r>
            <a:endParaRPr lang="en-US" dirty="0"/>
          </a:p>
          <a:p>
            <a:pPr marL="457200" lvl="1" indent="0">
              <a:buNone/>
            </a:pPr>
            <a:endParaRPr lang="en-US" dirty="0"/>
          </a:p>
        </p:txBody>
      </p:sp>
    </p:spTree>
    <p:extLst>
      <p:ext uri="{BB962C8B-B14F-4D97-AF65-F5344CB8AC3E}">
        <p14:creationId xmlns:p14="http://schemas.microsoft.com/office/powerpoint/2010/main" val="2585069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CB5B8-4D47-4110-89F8-D604B0DF3A69}"/>
              </a:ext>
            </a:extLst>
          </p:cNvPr>
          <p:cNvSpPr>
            <a:spLocks noGrp="1"/>
          </p:cNvSpPr>
          <p:nvPr>
            <p:ph type="title"/>
          </p:nvPr>
        </p:nvSpPr>
        <p:spPr/>
        <p:txBody>
          <a:bodyPr/>
          <a:lstStyle/>
          <a:p>
            <a:r>
              <a:rPr lang="en-US" dirty="0"/>
              <a:t>Resource Query 1: </a:t>
            </a:r>
            <a:br>
              <a:rPr lang="en-US" dirty="0"/>
            </a:br>
            <a:r>
              <a:rPr lang="en-US" dirty="0" err="1"/>
              <a:t>aws</a:t>
            </a:r>
            <a:r>
              <a:rPr lang="en-US" dirty="0"/>
              <a:t> ec2 describe-instances</a:t>
            </a:r>
          </a:p>
        </p:txBody>
      </p:sp>
      <p:sp>
        <p:nvSpPr>
          <p:cNvPr id="3" name="Content Placeholder 2">
            <a:extLst>
              <a:ext uri="{FF2B5EF4-FFF2-40B4-BE49-F238E27FC236}">
                <a16:creationId xmlns:a16="http://schemas.microsoft.com/office/drawing/2014/main" id="{A75355B6-8E8B-4735-AECB-F56B21802FD2}"/>
              </a:ext>
            </a:extLst>
          </p:cNvPr>
          <p:cNvSpPr>
            <a:spLocks noGrp="1"/>
          </p:cNvSpPr>
          <p:nvPr>
            <p:ph idx="1"/>
          </p:nvPr>
        </p:nvSpPr>
        <p:spPr>
          <a:xfrm>
            <a:off x="838200" y="1834503"/>
            <a:ext cx="10515600" cy="4351338"/>
          </a:xfrm>
        </p:spPr>
        <p:txBody>
          <a:bodyPr>
            <a:normAutofit lnSpcReduction="10000"/>
          </a:bodyPr>
          <a:lstStyle/>
          <a:p>
            <a:r>
              <a:rPr lang="en-US" dirty="0"/>
              <a:t>TODO: Using </a:t>
            </a:r>
            <a:r>
              <a:rPr lang="en-US" dirty="0" err="1"/>
              <a:t>aws</a:t>
            </a:r>
            <a:r>
              <a:rPr lang="en-US" dirty="0"/>
              <a:t> ec2 describe-instances, display a list of all EC2 instances in your account</a:t>
            </a:r>
          </a:p>
          <a:p>
            <a:r>
              <a:rPr lang="en-US" dirty="0"/>
              <a:t>For each instance, display the following</a:t>
            </a:r>
          </a:p>
          <a:p>
            <a:pPr lvl="1"/>
            <a:r>
              <a:rPr lang="en-US" dirty="0"/>
              <a:t>Name (Hint: it’s in a tag)</a:t>
            </a:r>
          </a:p>
          <a:p>
            <a:pPr lvl="1"/>
            <a:r>
              <a:rPr lang="en-US" dirty="0"/>
              <a:t>Instance ID</a:t>
            </a:r>
          </a:p>
          <a:p>
            <a:pPr lvl="1"/>
            <a:r>
              <a:rPr lang="en-US" dirty="0"/>
              <a:t>Instance Type</a:t>
            </a:r>
          </a:p>
          <a:p>
            <a:pPr lvl="1"/>
            <a:r>
              <a:rPr lang="en-US" dirty="0"/>
              <a:t>Public IP address</a:t>
            </a:r>
          </a:p>
          <a:p>
            <a:pPr lvl="1"/>
            <a:r>
              <a:rPr lang="en-US" dirty="0"/>
              <a:t>Private IP address</a:t>
            </a:r>
          </a:p>
          <a:p>
            <a:pPr lvl="1"/>
            <a:r>
              <a:rPr lang="en-US" dirty="0"/>
              <a:t>State</a:t>
            </a:r>
          </a:p>
          <a:p>
            <a:pPr lvl="1"/>
            <a:r>
              <a:rPr lang="en-US" dirty="0"/>
              <a:t>Name of the 1</a:t>
            </a:r>
            <a:r>
              <a:rPr lang="en-US" baseline="30000" dirty="0"/>
              <a:t>st</a:t>
            </a:r>
            <a:r>
              <a:rPr lang="en-US" dirty="0"/>
              <a:t> security group</a:t>
            </a:r>
          </a:p>
          <a:p>
            <a:r>
              <a:rPr lang="en-US" dirty="0"/>
              <a:t>Display the output as an array of JSON objects</a:t>
            </a:r>
          </a:p>
          <a:p>
            <a:endParaRPr lang="en-US" dirty="0"/>
          </a:p>
        </p:txBody>
      </p:sp>
    </p:spTree>
    <p:extLst>
      <p:ext uri="{BB962C8B-B14F-4D97-AF65-F5344CB8AC3E}">
        <p14:creationId xmlns:p14="http://schemas.microsoft.com/office/powerpoint/2010/main" val="481057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99958-AE47-48DF-84C9-8D44A733D794}"/>
              </a:ext>
            </a:extLst>
          </p:cNvPr>
          <p:cNvSpPr>
            <a:spLocks noGrp="1"/>
          </p:cNvSpPr>
          <p:nvPr>
            <p:ph type="title"/>
          </p:nvPr>
        </p:nvSpPr>
        <p:spPr/>
        <p:txBody>
          <a:bodyPr/>
          <a:lstStyle/>
          <a:p>
            <a:r>
              <a:rPr lang="en-US" dirty="0"/>
              <a:t>Resource Query 2: </a:t>
            </a:r>
            <a:br>
              <a:rPr lang="en-US" dirty="0"/>
            </a:br>
            <a:r>
              <a:rPr lang="en-US" dirty="0" err="1"/>
              <a:t>aws</a:t>
            </a:r>
            <a:r>
              <a:rPr lang="en-US" dirty="0"/>
              <a:t> s3 ls</a:t>
            </a:r>
          </a:p>
        </p:txBody>
      </p:sp>
      <p:sp>
        <p:nvSpPr>
          <p:cNvPr id="3" name="Content Placeholder 2">
            <a:extLst>
              <a:ext uri="{FF2B5EF4-FFF2-40B4-BE49-F238E27FC236}">
                <a16:creationId xmlns:a16="http://schemas.microsoft.com/office/drawing/2014/main" id="{69ED4796-3BB5-4D3D-A75F-88CC172E52A7}"/>
              </a:ext>
            </a:extLst>
          </p:cNvPr>
          <p:cNvSpPr>
            <a:spLocks noGrp="1"/>
          </p:cNvSpPr>
          <p:nvPr>
            <p:ph idx="1"/>
          </p:nvPr>
        </p:nvSpPr>
        <p:spPr/>
        <p:txBody>
          <a:bodyPr/>
          <a:lstStyle/>
          <a:p>
            <a:r>
              <a:rPr lang="en-US" dirty="0"/>
              <a:t>Use the </a:t>
            </a:r>
            <a:r>
              <a:rPr lang="en-US" dirty="0" err="1"/>
              <a:t>aws</a:t>
            </a:r>
            <a:r>
              <a:rPr lang="en-US" dirty="0"/>
              <a:t> s3 ls, get a list of buckets in your account, then for one bucket, display a full list of its contents</a:t>
            </a:r>
          </a:p>
          <a:p>
            <a:r>
              <a:rPr lang="en-US" dirty="0"/>
              <a:t>Run </a:t>
            </a:r>
            <a:r>
              <a:rPr lang="en-US" dirty="0" err="1"/>
              <a:t>aws</a:t>
            </a:r>
            <a:r>
              <a:rPr lang="en-US" dirty="0"/>
              <a:t> s3 ls in your terminal. This will provide a list of bucket names</a:t>
            </a:r>
          </a:p>
          <a:p>
            <a:r>
              <a:rPr lang="en-US" dirty="0"/>
              <a:t>From the bucket list, choose the Elastic Beanstalk bucket from among your bucket names</a:t>
            </a:r>
          </a:p>
          <a:p>
            <a:r>
              <a:rPr lang="en-US" dirty="0"/>
              <a:t>For your Elastic Beanstalk bucket, use </a:t>
            </a:r>
            <a:r>
              <a:rPr lang="en-US" dirty="0" err="1"/>
              <a:t>aws</a:t>
            </a:r>
            <a:r>
              <a:rPr lang="en-US" dirty="0"/>
              <a:t> s3 ls to list the contents of the bucket, recursively, with human-readable object sizes, and show the summary at the bottom</a:t>
            </a:r>
          </a:p>
          <a:p>
            <a:endParaRPr lang="en-US" dirty="0"/>
          </a:p>
        </p:txBody>
      </p:sp>
    </p:spTree>
    <p:extLst>
      <p:ext uri="{BB962C8B-B14F-4D97-AF65-F5344CB8AC3E}">
        <p14:creationId xmlns:p14="http://schemas.microsoft.com/office/powerpoint/2010/main" val="2876678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902C9-2BA4-4C7A-BA1B-AF3ACCF9AAEB}"/>
              </a:ext>
            </a:extLst>
          </p:cNvPr>
          <p:cNvSpPr>
            <a:spLocks noGrp="1"/>
          </p:cNvSpPr>
          <p:nvPr>
            <p:ph type="title"/>
          </p:nvPr>
        </p:nvSpPr>
        <p:spPr/>
        <p:txBody>
          <a:bodyPr/>
          <a:lstStyle/>
          <a:p>
            <a:r>
              <a:rPr lang="en-US" dirty="0"/>
              <a:t>Resource Query 3: </a:t>
            </a:r>
            <a:br>
              <a:rPr lang="en-US" dirty="0"/>
            </a:br>
            <a:r>
              <a:rPr lang="en-US" dirty="0" err="1"/>
              <a:t>aws</a:t>
            </a:r>
            <a:r>
              <a:rPr lang="en-US" dirty="0"/>
              <a:t> s3api list-buckets</a:t>
            </a:r>
          </a:p>
        </p:txBody>
      </p:sp>
      <p:sp>
        <p:nvSpPr>
          <p:cNvPr id="4" name="Content Placeholder 2">
            <a:extLst>
              <a:ext uri="{FF2B5EF4-FFF2-40B4-BE49-F238E27FC236}">
                <a16:creationId xmlns:a16="http://schemas.microsoft.com/office/drawing/2014/main" id="{8DC99C50-3FEB-45C6-88D3-4911577FC963}"/>
              </a:ext>
            </a:extLst>
          </p:cNvPr>
          <p:cNvSpPr>
            <a:spLocks noGrp="1"/>
          </p:cNvSpPr>
          <p:nvPr>
            <p:ph idx="1"/>
          </p:nvPr>
        </p:nvSpPr>
        <p:spPr>
          <a:xfrm>
            <a:off x="838200" y="1825625"/>
            <a:ext cx="10515600" cy="4351338"/>
          </a:xfrm>
        </p:spPr>
        <p:txBody>
          <a:bodyPr/>
          <a:lstStyle/>
          <a:p>
            <a:r>
              <a:rPr lang="en-US" dirty="0"/>
              <a:t>Using the </a:t>
            </a:r>
            <a:r>
              <a:rPr lang="en-US" dirty="0" err="1"/>
              <a:t>aws</a:t>
            </a:r>
            <a:r>
              <a:rPr lang="en-US" dirty="0"/>
              <a:t> s3api command, display a list of buckets in your account</a:t>
            </a:r>
          </a:p>
          <a:p>
            <a:r>
              <a:rPr lang="en-US" dirty="0"/>
              <a:t>In your display, include only the portion of the command output that contains bucket names and creation dates – exclude any other information that the command returns</a:t>
            </a:r>
          </a:p>
          <a:p>
            <a:r>
              <a:rPr lang="en-US" dirty="0"/>
              <a:t>Display bucket names and creation dates as a table</a:t>
            </a:r>
          </a:p>
        </p:txBody>
      </p:sp>
    </p:spTree>
    <p:extLst>
      <p:ext uri="{BB962C8B-B14F-4D97-AF65-F5344CB8AC3E}">
        <p14:creationId xmlns:p14="http://schemas.microsoft.com/office/powerpoint/2010/main" val="752888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51FE1-07E9-4B76-B58C-54A9308090C3}"/>
              </a:ext>
            </a:extLst>
          </p:cNvPr>
          <p:cNvSpPr>
            <a:spLocks noGrp="1"/>
          </p:cNvSpPr>
          <p:nvPr>
            <p:ph type="title"/>
          </p:nvPr>
        </p:nvSpPr>
        <p:spPr/>
        <p:txBody>
          <a:bodyPr/>
          <a:lstStyle/>
          <a:p>
            <a:r>
              <a:rPr lang="en-US" dirty="0"/>
              <a:t>Resource Query 4:</a:t>
            </a:r>
            <a:br>
              <a:rPr lang="en-US" dirty="0"/>
            </a:br>
            <a:r>
              <a:rPr lang="en-US" dirty="0" err="1"/>
              <a:t>aws</a:t>
            </a:r>
            <a:r>
              <a:rPr lang="en-US" dirty="0"/>
              <a:t> </a:t>
            </a:r>
            <a:r>
              <a:rPr lang="en-US" dirty="0" err="1"/>
              <a:t>elasticbeanstalk</a:t>
            </a:r>
            <a:r>
              <a:rPr lang="en-US" dirty="0"/>
              <a:t> describe-environments</a:t>
            </a:r>
          </a:p>
        </p:txBody>
      </p:sp>
      <p:sp>
        <p:nvSpPr>
          <p:cNvPr id="3" name="Content Placeholder 2">
            <a:extLst>
              <a:ext uri="{FF2B5EF4-FFF2-40B4-BE49-F238E27FC236}">
                <a16:creationId xmlns:a16="http://schemas.microsoft.com/office/drawing/2014/main" id="{C4ED7F61-D60F-4CA0-85C9-8F2CBDD1ABFD}"/>
              </a:ext>
            </a:extLst>
          </p:cNvPr>
          <p:cNvSpPr>
            <a:spLocks noGrp="1"/>
          </p:cNvSpPr>
          <p:nvPr>
            <p:ph idx="1"/>
          </p:nvPr>
        </p:nvSpPr>
        <p:spPr/>
        <p:txBody>
          <a:bodyPr/>
          <a:lstStyle/>
          <a:p>
            <a:r>
              <a:rPr lang="en-US" dirty="0"/>
              <a:t>Using </a:t>
            </a:r>
            <a:r>
              <a:rPr lang="en-US" dirty="0" err="1"/>
              <a:t>aws</a:t>
            </a:r>
            <a:r>
              <a:rPr lang="en-US" dirty="0"/>
              <a:t> </a:t>
            </a:r>
            <a:r>
              <a:rPr lang="en-US" dirty="0" err="1"/>
              <a:t>elasticbeanstalk</a:t>
            </a:r>
            <a:r>
              <a:rPr lang="en-US" dirty="0"/>
              <a:t> describe-environments, display a list of your Elastic Beanstalk environments</a:t>
            </a:r>
          </a:p>
          <a:p>
            <a:r>
              <a:rPr lang="en-US" dirty="0"/>
              <a:t>For each environment, display the following:</a:t>
            </a:r>
          </a:p>
          <a:p>
            <a:pPr lvl="1"/>
            <a:r>
              <a:rPr lang="en-US" dirty="0"/>
              <a:t>Environment name</a:t>
            </a:r>
          </a:p>
          <a:p>
            <a:pPr lvl="1"/>
            <a:r>
              <a:rPr lang="en-US" dirty="0"/>
              <a:t>Solution stack name</a:t>
            </a:r>
          </a:p>
          <a:p>
            <a:pPr lvl="1"/>
            <a:r>
              <a:rPr lang="en-US" dirty="0"/>
              <a:t>CNAME (the public domain name for the environment</a:t>
            </a:r>
          </a:p>
          <a:p>
            <a:pPr lvl="1"/>
            <a:r>
              <a:rPr lang="en-US" dirty="0"/>
              <a:t>Date created</a:t>
            </a:r>
          </a:p>
          <a:p>
            <a:pPr lvl="1"/>
            <a:r>
              <a:rPr lang="en-US" dirty="0"/>
              <a:t>Tier name</a:t>
            </a:r>
          </a:p>
          <a:p>
            <a:pPr lvl="1"/>
            <a:r>
              <a:rPr lang="en-US" dirty="0"/>
              <a:t>Status</a:t>
            </a:r>
          </a:p>
          <a:p>
            <a:r>
              <a:rPr lang="en-US" dirty="0"/>
              <a:t>Display the output as YAML</a:t>
            </a:r>
          </a:p>
        </p:txBody>
      </p:sp>
    </p:spTree>
    <p:extLst>
      <p:ext uri="{BB962C8B-B14F-4D97-AF65-F5344CB8AC3E}">
        <p14:creationId xmlns:p14="http://schemas.microsoft.com/office/powerpoint/2010/main" val="4159367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845E6-5030-414A-841E-DD2EB5785261}"/>
              </a:ext>
            </a:extLst>
          </p:cNvPr>
          <p:cNvSpPr>
            <a:spLocks noGrp="1"/>
          </p:cNvSpPr>
          <p:nvPr>
            <p:ph type="title"/>
          </p:nvPr>
        </p:nvSpPr>
        <p:spPr/>
        <p:txBody>
          <a:bodyPr/>
          <a:lstStyle/>
          <a:p>
            <a:r>
              <a:rPr lang="en-US" dirty="0"/>
              <a:t>Resource Query 5: </a:t>
            </a:r>
            <a:br>
              <a:rPr lang="en-US" dirty="0"/>
            </a:br>
            <a:r>
              <a:rPr lang="en-US" dirty="0" err="1"/>
              <a:t>aws</a:t>
            </a:r>
            <a:r>
              <a:rPr lang="en-US" dirty="0"/>
              <a:t> </a:t>
            </a:r>
            <a:r>
              <a:rPr lang="en-US" dirty="0" err="1"/>
              <a:t>rds</a:t>
            </a:r>
            <a:r>
              <a:rPr lang="en-US" dirty="0"/>
              <a:t> describe-</a:t>
            </a:r>
            <a:r>
              <a:rPr lang="en-US" dirty="0" err="1"/>
              <a:t>db</a:t>
            </a:r>
            <a:r>
              <a:rPr lang="en-US" dirty="0"/>
              <a:t>-instances</a:t>
            </a:r>
          </a:p>
        </p:txBody>
      </p:sp>
      <p:sp>
        <p:nvSpPr>
          <p:cNvPr id="3" name="Content Placeholder 2">
            <a:extLst>
              <a:ext uri="{FF2B5EF4-FFF2-40B4-BE49-F238E27FC236}">
                <a16:creationId xmlns:a16="http://schemas.microsoft.com/office/drawing/2014/main" id="{AF3B2501-AB18-4426-A845-616A2AC93603}"/>
              </a:ext>
            </a:extLst>
          </p:cNvPr>
          <p:cNvSpPr>
            <a:spLocks noGrp="1"/>
          </p:cNvSpPr>
          <p:nvPr>
            <p:ph idx="1"/>
          </p:nvPr>
        </p:nvSpPr>
        <p:spPr/>
        <p:txBody>
          <a:bodyPr/>
          <a:lstStyle/>
          <a:p>
            <a:r>
              <a:rPr lang="en-US" dirty="0"/>
              <a:t>Using </a:t>
            </a:r>
            <a:r>
              <a:rPr lang="en-US" dirty="0" err="1"/>
              <a:t>aws</a:t>
            </a:r>
            <a:r>
              <a:rPr lang="en-US" dirty="0"/>
              <a:t> </a:t>
            </a:r>
            <a:r>
              <a:rPr lang="en-US" dirty="0" err="1"/>
              <a:t>rds</a:t>
            </a:r>
            <a:r>
              <a:rPr lang="en-US" dirty="0"/>
              <a:t> describe-</a:t>
            </a:r>
            <a:r>
              <a:rPr lang="en-US" dirty="0" err="1"/>
              <a:t>db</a:t>
            </a:r>
            <a:r>
              <a:rPr lang="en-US" dirty="0"/>
              <a:t>-instances, display a list of RDS database servers in your account</a:t>
            </a:r>
          </a:p>
          <a:p>
            <a:r>
              <a:rPr lang="en-US" dirty="0"/>
              <a:t>For each database server, display the following</a:t>
            </a:r>
          </a:p>
          <a:p>
            <a:pPr lvl="1"/>
            <a:r>
              <a:rPr lang="en-US" dirty="0"/>
              <a:t>Server name (Hint: It’s in a tag)</a:t>
            </a:r>
          </a:p>
          <a:p>
            <a:pPr lvl="1"/>
            <a:r>
              <a:rPr lang="en-US" dirty="0"/>
              <a:t>Instance status</a:t>
            </a:r>
          </a:p>
          <a:p>
            <a:pPr lvl="1"/>
            <a:r>
              <a:rPr lang="en-US" dirty="0"/>
              <a:t>Admin account name</a:t>
            </a:r>
          </a:p>
          <a:p>
            <a:pPr lvl="1"/>
            <a:r>
              <a:rPr lang="en-US" dirty="0"/>
              <a:t>Endpoint address</a:t>
            </a:r>
          </a:p>
          <a:p>
            <a:pPr lvl="1"/>
            <a:r>
              <a:rPr lang="en-US" dirty="0"/>
              <a:t>Allocated storage</a:t>
            </a:r>
          </a:p>
          <a:p>
            <a:pPr lvl="1"/>
            <a:r>
              <a:rPr lang="en-US" dirty="0"/>
              <a:t>Instance create time</a:t>
            </a:r>
          </a:p>
          <a:p>
            <a:r>
              <a:rPr lang="en-US" dirty="0"/>
              <a:t>Display the output as a list of JSON objects</a:t>
            </a:r>
          </a:p>
          <a:p>
            <a:endParaRPr lang="en-US" dirty="0"/>
          </a:p>
        </p:txBody>
      </p:sp>
    </p:spTree>
    <p:extLst>
      <p:ext uri="{BB962C8B-B14F-4D97-AF65-F5344CB8AC3E}">
        <p14:creationId xmlns:p14="http://schemas.microsoft.com/office/powerpoint/2010/main" val="1688169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4654</TotalTime>
  <Words>1568</Words>
  <Application>Microsoft Office PowerPoint</Application>
  <PresentationFormat>Widescreen</PresentationFormat>
  <Paragraphs>113</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Cascadia Code</vt:lpstr>
      <vt:lpstr>Office Theme</vt:lpstr>
      <vt:lpstr>CS657/790 Cloud Computing</vt:lpstr>
      <vt:lpstr>HOP 5 Overview - AWS </vt:lpstr>
      <vt:lpstr>Making a bash Script</vt:lpstr>
      <vt:lpstr>JMESPath Formatting</vt:lpstr>
      <vt:lpstr>Resource Query 1:  aws ec2 describe-instances</vt:lpstr>
      <vt:lpstr>Resource Query 2:  aws s3 ls</vt:lpstr>
      <vt:lpstr>Resource Query 3:  aws s3api list-buckets</vt:lpstr>
      <vt:lpstr>Resource Query 4: aws elasticbeanstalk describe-environments</vt:lpstr>
      <vt:lpstr>Resource Query 5:  aws rds describe-db-instances</vt:lpstr>
      <vt:lpstr>Starting and Stopping an EC2 Instance</vt:lpstr>
      <vt:lpstr>Starting and Stopping an EC2 Instance</vt:lpstr>
      <vt:lpstr>Starting and Stopping an EC2 Instance</vt:lpstr>
      <vt:lpstr>Creating an EC2 Instance</vt:lpstr>
      <vt:lpstr>Establishing SSH Access</vt:lpstr>
      <vt:lpstr>Creating an SSH Key Pair in the CLI</vt:lpstr>
      <vt:lpstr>SSH Private Key File</vt:lpstr>
      <vt:lpstr>Creating an EC2 Instance</vt:lpstr>
      <vt:lpstr>PowerPoint Presentation</vt:lpstr>
      <vt:lpstr>At Long Last, Create the Instance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CS657/790 Cloud Computing</dc:title>
  <dc:creator>Michael</dc:creator>
  <cp:lastModifiedBy>Michael Denzien</cp:lastModifiedBy>
  <cp:revision>315</cp:revision>
  <dcterms:created xsi:type="dcterms:W3CDTF">2022-08-20T16:05:12Z</dcterms:created>
  <dcterms:modified xsi:type="dcterms:W3CDTF">2022-12-04T17:16:18Z</dcterms:modified>
</cp:coreProperties>
</file>