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3" r:id="rId4"/>
    <p:sldId id="284" r:id="rId5"/>
    <p:sldId id="259" r:id="rId6"/>
    <p:sldId id="260" r:id="rId7"/>
    <p:sldId id="262" r:id="rId8"/>
    <p:sldId id="263" r:id="rId9"/>
    <p:sldId id="264" r:id="rId10"/>
    <p:sldId id="267" r:id="rId11"/>
    <p:sldId id="285" r:id="rId12"/>
    <p:sldId id="286" r:id="rId13"/>
    <p:sldId id="287" r:id="rId14"/>
    <p:sldId id="289" r:id="rId15"/>
    <p:sldId id="270" r:id="rId16"/>
    <p:sldId id="290" r:id="rId17"/>
    <p:sldId id="291" r:id="rId18"/>
    <p:sldId id="292" r:id="rId19"/>
    <p:sldId id="294" r:id="rId20"/>
    <p:sldId id="295" r:id="rId21"/>
    <p:sldId id="296" r:id="rId22"/>
    <p:sldId id="297" r:id="rId23"/>
    <p:sldId id="288" r:id="rId24"/>
    <p:sldId id="2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AD200-27F2-A479-1E6F-E90A26E06F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68EE47-FE0E-C5DD-1FA8-B3D6A623B8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FFEDF-BE24-3680-C58A-D842ACDB4D5E}"/>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F2B7F9AE-61A9-CDE1-15CD-C1F31740A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B2C51-8BC6-BB8E-0349-5D3FFEAFEA15}"/>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375084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B5FCD-31E0-0EDF-8D8D-94C986B85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50C834-777F-C1C5-43F4-95FCF12BE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AB4BD5-79C5-A467-AA38-831CC667AC46}"/>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3450732D-7CCA-EA50-8370-4442F3A73D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8DA753-5772-F4A3-E5D3-9ECECE6E0AC4}"/>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2793305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C3D105-5951-9998-0812-C40283CE74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6B6C73-CE51-FAE5-992D-7146134439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AB7FF-A7BC-A2F3-53E4-592337794D12}"/>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499DFB7A-F515-E55D-C335-91EE66CD54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CFCE5-B938-8D50-DB97-3AAC50334C4B}"/>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1818007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1BBE1-9609-880D-4304-524C922D91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718858-418D-B96E-570E-5BE6A3C959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34831F-E586-56E8-065E-555148BE6139}"/>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63067642-4D43-2A7E-D8E8-030B218FA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387D0-541D-0C86-D762-27810E3E72EA}"/>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232305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3C002-010B-839B-034A-25BC7A5EB4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BA93EC-BFA4-FAA6-D3C8-67FF9203AB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7FDC43-5392-FE4D-3683-B74B58F45675}"/>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336BA005-A58E-66DF-790F-A16E2BBC94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E23BF-1566-9E4D-4AB0-7F330BFB65A7}"/>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83462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869F8-403D-F445-6FD0-B7BFF7240D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2BE5C6-3F3B-8CD2-6C40-AC898B2C9F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83BDED-932E-4010-E387-B50F56B94D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8508D1-AF15-2C42-E75A-EB385DC07964}"/>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6" name="Footer Placeholder 5">
            <a:extLst>
              <a:ext uri="{FF2B5EF4-FFF2-40B4-BE49-F238E27FC236}">
                <a16:creationId xmlns:a16="http://schemas.microsoft.com/office/drawing/2014/main" id="{E8EF1266-B493-5D52-53FF-D393C2DCA2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BA049-6B7A-D17B-F97D-B0900578176F}"/>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4091196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5C2D6-EF0A-ED73-1722-8E4D2342ED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24C710-67BE-612A-E812-8CCBB445D6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7E70BF-FCAD-EDCE-4271-396479C155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606C54-B06E-F763-A55D-491B59CD5E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FF83C1-A774-55FC-638E-968E4F8580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1ABB45-6755-193B-BE97-6594BC04F9A1}"/>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8" name="Footer Placeholder 7">
            <a:extLst>
              <a:ext uri="{FF2B5EF4-FFF2-40B4-BE49-F238E27FC236}">
                <a16:creationId xmlns:a16="http://schemas.microsoft.com/office/drawing/2014/main" id="{090F1349-2216-DD9D-119B-E47A6C1E9B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1BBB15-4A91-0D4B-9E90-C88CE4CE874D}"/>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90961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9B09-5468-550E-2FE2-B5F1B5E8FF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DAA98A-520D-66F3-DD21-9F139F38E814}"/>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4" name="Footer Placeholder 3">
            <a:extLst>
              <a:ext uri="{FF2B5EF4-FFF2-40B4-BE49-F238E27FC236}">
                <a16:creationId xmlns:a16="http://schemas.microsoft.com/office/drawing/2014/main" id="{4BDD94EC-28BD-EC63-AC3F-A51025842C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A0E971-C028-CB4B-47DE-156D2E775DD3}"/>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4146039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A60E15-E021-266E-8B3E-FAAF8179F112}"/>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3" name="Footer Placeholder 2">
            <a:extLst>
              <a:ext uri="{FF2B5EF4-FFF2-40B4-BE49-F238E27FC236}">
                <a16:creationId xmlns:a16="http://schemas.microsoft.com/office/drawing/2014/main" id="{990171F9-5F83-7B84-CF0E-C26041A9EB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B48DA3-A6B6-70D6-24F6-F3207B87CFB0}"/>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810799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FC11E-B806-D7AC-05A1-6253FBD4BB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1AD889-19A0-476C-8CEA-0880A641A9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BFF451-1FE6-E81A-4CF5-5E209BE08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3E9CC-85D3-4288-E799-FFDDA033B886}"/>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6" name="Footer Placeholder 5">
            <a:extLst>
              <a:ext uri="{FF2B5EF4-FFF2-40B4-BE49-F238E27FC236}">
                <a16:creationId xmlns:a16="http://schemas.microsoft.com/office/drawing/2014/main" id="{F277B0B6-272C-2241-9836-6730503FD1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8D95A7-0CBC-BBAE-2509-1B94EF258F7F}"/>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815456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2F23E-1110-AA11-344A-4258E67617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40469C-E1D1-7887-6ACC-1F8CB1BE32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BA5B5B-E401-5BB6-2992-85C2A2263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29F43A-87E9-8654-7716-D02D44B3B74D}"/>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6" name="Footer Placeholder 5">
            <a:extLst>
              <a:ext uri="{FF2B5EF4-FFF2-40B4-BE49-F238E27FC236}">
                <a16:creationId xmlns:a16="http://schemas.microsoft.com/office/drawing/2014/main" id="{3DC77434-A5A1-6018-1AC2-702B06EFBE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FDFF2C-C13B-86DF-DA57-A56B96AD927E}"/>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1690313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B44DE8-D397-F062-E815-A816732227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A64FAC-A232-7377-5FFE-5E29421007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3AE37C-25A8-E79D-2EE2-B42CFA5DF0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C73D81B3-3C87-3EE1-652F-F8066C8318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7D3752-F42D-C5AB-DF51-BD3E6FB368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863B9-E917-42CC-AB30-00D09A545FF7}" type="slidenum">
              <a:rPr lang="en-US" smtClean="0"/>
              <a:t>‹#›</a:t>
            </a:fld>
            <a:endParaRPr lang="en-US"/>
          </a:p>
        </p:txBody>
      </p:sp>
    </p:spTree>
    <p:extLst>
      <p:ext uri="{BB962C8B-B14F-4D97-AF65-F5344CB8AC3E}">
        <p14:creationId xmlns:p14="http://schemas.microsoft.com/office/powerpoint/2010/main" val="2804161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earn.microsoft.com/en-us/azure/virtual-machines/linux/cli-ps-findimag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mespath.org/examples.html" TargetMode="External"/><Relationship Id="rId2" Type="http://schemas.openxmlformats.org/officeDocument/2006/relationships/hyperlink" Target="https://jmespath.org/tutorial.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B2C73-5ED5-0404-CFC8-E34C1B32F5AA}"/>
              </a:ext>
            </a:extLst>
          </p:cNvPr>
          <p:cNvSpPr>
            <a:spLocks noGrp="1"/>
          </p:cNvSpPr>
          <p:nvPr>
            <p:ph type="ctrTitle"/>
          </p:nvPr>
        </p:nvSpPr>
        <p:spPr/>
        <p:txBody>
          <a:bodyPr/>
          <a:lstStyle/>
          <a:p>
            <a:r>
              <a:rPr lang="en-US" dirty="0"/>
              <a:t>CS657/790</a:t>
            </a:r>
            <a:br>
              <a:rPr lang="en-US" dirty="0"/>
            </a:br>
            <a:r>
              <a:rPr lang="en-US" dirty="0"/>
              <a:t>Cloud Computing</a:t>
            </a:r>
          </a:p>
        </p:txBody>
      </p:sp>
      <p:sp>
        <p:nvSpPr>
          <p:cNvPr id="3" name="Subtitle 2">
            <a:extLst>
              <a:ext uri="{FF2B5EF4-FFF2-40B4-BE49-F238E27FC236}">
                <a16:creationId xmlns:a16="http://schemas.microsoft.com/office/drawing/2014/main" id="{4CCFB7D9-617B-1A65-0CFC-857197367376}"/>
              </a:ext>
            </a:extLst>
          </p:cNvPr>
          <p:cNvSpPr>
            <a:spLocks noGrp="1"/>
          </p:cNvSpPr>
          <p:nvPr>
            <p:ph type="subTitle" idx="1"/>
          </p:nvPr>
        </p:nvSpPr>
        <p:spPr/>
        <p:txBody>
          <a:bodyPr/>
          <a:lstStyle/>
          <a:p>
            <a:r>
              <a:rPr lang="en-US" dirty="0"/>
              <a:t>HOP 5 Problems - Azure</a:t>
            </a:r>
          </a:p>
        </p:txBody>
      </p:sp>
    </p:spTree>
    <p:extLst>
      <p:ext uri="{BB962C8B-B14F-4D97-AF65-F5344CB8AC3E}">
        <p14:creationId xmlns:p14="http://schemas.microsoft.com/office/powerpoint/2010/main" val="3763020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F07DF-6321-4DE9-9200-FF1D4FB30EED}"/>
              </a:ext>
            </a:extLst>
          </p:cNvPr>
          <p:cNvSpPr>
            <a:spLocks noGrp="1"/>
          </p:cNvSpPr>
          <p:nvPr>
            <p:ph type="title"/>
          </p:nvPr>
        </p:nvSpPr>
        <p:spPr/>
        <p:txBody>
          <a:bodyPr/>
          <a:lstStyle/>
          <a:p>
            <a:r>
              <a:rPr lang="en-US" dirty="0"/>
              <a:t>Starting and Stopping a Virtual Machine</a:t>
            </a:r>
          </a:p>
        </p:txBody>
      </p:sp>
      <p:sp>
        <p:nvSpPr>
          <p:cNvPr id="3" name="Content Placeholder 2">
            <a:extLst>
              <a:ext uri="{FF2B5EF4-FFF2-40B4-BE49-F238E27FC236}">
                <a16:creationId xmlns:a16="http://schemas.microsoft.com/office/drawing/2014/main" id="{A11AE378-1580-42B8-972C-940C7E39AAF9}"/>
              </a:ext>
            </a:extLst>
          </p:cNvPr>
          <p:cNvSpPr>
            <a:spLocks noGrp="1"/>
          </p:cNvSpPr>
          <p:nvPr>
            <p:ph idx="1"/>
          </p:nvPr>
        </p:nvSpPr>
        <p:spPr/>
        <p:txBody>
          <a:bodyPr>
            <a:normAutofit fontScale="92500"/>
          </a:bodyPr>
          <a:lstStyle/>
          <a:p>
            <a:r>
              <a:rPr lang="en-US" dirty="0"/>
              <a:t>For this problem, we want to write a script that starts a virtual machine and then stops it, without user intervention. </a:t>
            </a:r>
          </a:p>
          <a:p>
            <a:r>
              <a:rPr lang="en-US" dirty="0"/>
              <a:t>We also want to display the name and state of the instance in a consistent way after each step in the process</a:t>
            </a:r>
          </a:p>
          <a:p>
            <a:r>
              <a:rPr lang="en-US" dirty="0"/>
              <a:t>Fortunately, the Azure CLI commands to start and stop virtual machines are synchronous by default. That is, they perform the action completely before returning to the caller.</a:t>
            </a:r>
          </a:p>
          <a:p>
            <a:r>
              <a:rPr lang="en-US" dirty="0"/>
              <a:t>For the virtual machine, choose your cloud PC instance. You can obtain its name from the portal.</a:t>
            </a:r>
          </a:p>
          <a:p>
            <a:r>
              <a:rPr lang="en-US" dirty="0"/>
              <a:t>Before running the script, put your VM in the Stopped (deallocated) state</a:t>
            </a:r>
          </a:p>
          <a:p>
            <a:pPr lvl="1"/>
            <a:endParaRPr lang="en-US" dirty="0"/>
          </a:p>
        </p:txBody>
      </p:sp>
    </p:spTree>
    <p:extLst>
      <p:ext uri="{BB962C8B-B14F-4D97-AF65-F5344CB8AC3E}">
        <p14:creationId xmlns:p14="http://schemas.microsoft.com/office/powerpoint/2010/main" val="2395714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549A8-9B33-4860-BEDC-3FE71538F14C}"/>
              </a:ext>
            </a:extLst>
          </p:cNvPr>
          <p:cNvSpPr>
            <a:spLocks noGrp="1"/>
          </p:cNvSpPr>
          <p:nvPr>
            <p:ph type="title"/>
          </p:nvPr>
        </p:nvSpPr>
        <p:spPr/>
        <p:txBody>
          <a:bodyPr/>
          <a:lstStyle/>
          <a:p>
            <a:r>
              <a:rPr lang="en-US" dirty="0"/>
              <a:t>Starting and Stopping a Virtual Machine</a:t>
            </a:r>
          </a:p>
        </p:txBody>
      </p:sp>
      <p:sp>
        <p:nvSpPr>
          <p:cNvPr id="3" name="Content Placeholder 2">
            <a:extLst>
              <a:ext uri="{FF2B5EF4-FFF2-40B4-BE49-F238E27FC236}">
                <a16:creationId xmlns:a16="http://schemas.microsoft.com/office/drawing/2014/main" id="{9ECCA663-50D2-465A-881D-486055ABCC37}"/>
              </a:ext>
            </a:extLst>
          </p:cNvPr>
          <p:cNvSpPr>
            <a:spLocks noGrp="1"/>
          </p:cNvSpPr>
          <p:nvPr>
            <p:ph idx="1"/>
          </p:nvPr>
        </p:nvSpPr>
        <p:spPr/>
        <p:txBody>
          <a:bodyPr/>
          <a:lstStyle/>
          <a:p>
            <a:r>
              <a:rPr lang="en-US" dirty="0"/>
              <a:t>The sequence of CLI commands required is as follows:</a:t>
            </a:r>
          </a:p>
          <a:p>
            <a:pPr lvl="1"/>
            <a:r>
              <a:rPr lang="en-US" dirty="0"/>
              <a:t>Show the name and state as tab separated values (</a:t>
            </a:r>
            <a:r>
              <a:rPr lang="en-US" dirty="0" err="1"/>
              <a:t>vm</a:t>
            </a:r>
            <a:r>
              <a:rPr lang="en-US" dirty="0"/>
              <a:t> list)</a:t>
            </a:r>
          </a:p>
          <a:p>
            <a:pPr lvl="1"/>
            <a:r>
              <a:rPr lang="en-US" dirty="0"/>
              <a:t>Start the instance (</a:t>
            </a:r>
            <a:r>
              <a:rPr lang="en-US" dirty="0" err="1"/>
              <a:t>vm</a:t>
            </a:r>
            <a:r>
              <a:rPr lang="en-US" dirty="0"/>
              <a:t> start)</a:t>
            </a:r>
          </a:p>
          <a:p>
            <a:pPr lvl="1"/>
            <a:r>
              <a:rPr lang="en-US" dirty="0"/>
              <a:t>Show the name and state as tab separated values (</a:t>
            </a:r>
            <a:r>
              <a:rPr lang="en-US" dirty="0" err="1"/>
              <a:t>vm</a:t>
            </a:r>
            <a:r>
              <a:rPr lang="en-US" dirty="0"/>
              <a:t> list)</a:t>
            </a:r>
          </a:p>
          <a:p>
            <a:pPr lvl="1"/>
            <a:r>
              <a:rPr lang="en-US" dirty="0"/>
              <a:t>Stop and deallocate the instance (</a:t>
            </a:r>
            <a:r>
              <a:rPr lang="en-US" dirty="0" err="1"/>
              <a:t>vm</a:t>
            </a:r>
            <a:r>
              <a:rPr lang="en-US" dirty="0"/>
              <a:t> deallocate)</a:t>
            </a:r>
          </a:p>
          <a:p>
            <a:pPr lvl="1"/>
            <a:r>
              <a:rPr lang="en-US" dirty="0"/>
              <a:t>Show the name and state as tab separated values (</a:t>
            </a:r>
            <a:r>
              <a:rPr lang="en-US" dirty="0" err="1"/>
              <a:t>vm</a:t>
            </a:r>
            <a:r>
              <a:rPr lang="en-US" dirty="0"/>
              <a:t> list)</a:t>
            </a:r>
          </a:p>
          <a:p>
            <a:r>
              <a:rPr lang="en-US" dirty="0"/>
              <a:t>Hint: To display the VM state will require the -d or </a:t>
            </a:r>
            <a:br>
              <a:rPr lang="en-US" dirty="0"/>
            </a:br>
            <a:r>
              <a:rPr lang="en-US" dirty="0"/>
              <a:t>–show-details option on the </a:t>
            </a:r>
            <a:r>
              <a:rPr lang="en-US" dirty="0" err="1"/>
              <a:t>vm</a:t>
            </a:r>
            <a:r>
              <a:rPr lang="en-US" dirty="0"/>
              <a:t> list command</a:t>
            </a:r>
          </a:p>
          <a:p>
            <a:endParaRPr lang="en-US" dirty="0"/>
          </a:p>
        </p:txBody>
      </p:sp>
    </p:spTree>
    <p:extLst>
      <p:ext uri="{BB962C8B-B14F-4D97-AF65-F5344CB8AC3E}">
        <p14:creationId xmlns:p14="http://schemas.microsoft.com/office/powerpoint/2010/main" val="1967296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3061F-1E87-469B-BCD7-EE544BF0D888}"/>
              </a:ext>
            </a:extLst>
          </p:cNvPr>
          <p:cNvSpPr>
            <a:spLocks noGrp="1"/>
          </p:cNvSpPr>
          <p:nvPr>
            <p:ph type="title"/>
          </p:nvPr>
        </p:nvSpPr>
        <p:spPr/>
        <p:txBody>
          <a:bodyPr/>
          <a:lstStyle/>
          <a:p>
            <a:r>
              <a:rPr lang="en-US" dirty="0"/>
              <a:t>Starting and Stopping a Virtual Machine</a:t>
            </a:r>
          </a:p>
        </p:txBody>
      </p:sp>
      <p:sp>
        <p:nvSpPr>
          <p:cNvPr id="3" name="Content Placeholder 2">
            <a:extLst>
              <a:ext uri="{FF2B5EF4-FFF2-40B4-BE49-F238E27FC236}">
                <a16:creationId xmlns:a16="http://schemas.microsoft.com/office/drawing/2014/main" id="{4834D63F-4E6A-4E79-B8C3-62D6046E1EE7}"/>
              </a:ext>
            </a:extLst>
          </p:cNvPr>
          <p:cNvSpPr>
            <a:spLocks noGrp="1"/>
          </p:cNvSpPr>
          <p:nvPr>
            <p:ph idx="1"/>
          </p:nvPr>
        </p:nvSpPr>
        <p:spPr>
          <a:xfrm>
            <a:off x="838200" y="1825625"/>
            <a:ext cx="10515600" cy="1876363"/>
          </a:xfrm>
        </p:spPr>
        <p:txBody>
          <a:bodyPr>
            <a:normAutofit fontScale="92500" lnSpcReduction="10000"/>
          </a:bodyPr>
          <a:lstStyle/>
          <a:p>
            <a:r>
              <a:rPr lang="en-US" dirty="0"/>
              <a:t>Per the above instructions, the above commands will be in a bash script by themselves so you can run it by itself</a:t>
            </a:r>
          </a:p>
          <a:p>
            <a:r>
              <a:rPr lang="en-US" dirty="0"/>
              <a:t>Please work out the detailed syntax needed to execute the commands and format the output of each command as text values so that the output of the script looks like this:</a:t>
            </a:r>
          </a:p>
          <a:p>
            <a:endParaRPr lang="en-US" dirty="0"/>
          </a:p>
        </p:txBody>
      </p:sp>
      <p:pic>
        <p:nvPicPr>
          <p:cNvPr id="5" name="Picture 4">
            <a:extLst>
              <a:ext uri="{FF2B5EF4-FFF2-40B4-BE49-F238E27FC236}">
                <a16:creationId xmlns:a16="http://schemas.microsoft.com/office/drawing/2014/main" id="{180EB054-1271-49B4-BB5A-402812951784}"/>
              </a:ext>
            </a:extLst>
          </p:cNvPr>
          <p:cNvPicPr>
            <a:picLocks noChangeAspect="1"/>
          </p:cNvPicPr>
          <p:nvPr/>
        </p:nvPicPr>
        <p:blipFill>
          <a:blip r:embed="rId2"/>
          <a:stretch>
            <a:fillRect/>
          </a:stretch>
        </p:blipFill>
        <p:spPr>
          <a:xfrm>
            <a:off x="2863741" y="4060655"/>
            <a:ext cx="6162675" cy="2181225"/>
          </a:xfrm>
          <a:prstGeom prst="rect">
            <a:avLst/>
          </a:prstGeom>
        </p:spPr>
      </p:pic>
    </p:spTree>
    <p:extLst>
      <p:ext uri="{BB962C8B-B14F-4D97-AF65-F5344CB8AC3E}">
        <p14:creationId xmlns:p14="http://schemas.microsoft.com/office/powerpoint/2010/main" val="1984962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F82A0-6B61-4EC0-8EBF-8BE972E72193}"/>
              </a:ext>
            </a:extLst>
          </p:cNvPr>
          <p:cNvSpPr>
            <a:spLocks noGrp="1"/>
          </p:cNvSpPr>
          <p:nvPr>
            <p:ph type="title"/>
          </p:nvPr>
        </p:nvSpPr>
        <p:spPr/>
        <p:txBody>
          <a:bodyPr/>
          <a:lstStyle/>
          <a:p>
            <a:r>
              <a:rPr lang="en-US" dirty="0"/>
              <a:t>Creating a Virtual Machine</a:t>
            </a:r>
          </a:p>
        </p:txBody>
      </p:sp>
      <p:sp>
        <p:nvSpPr>
          <p:cNvPr id="3" name="Content Placeholder 2">
            <a:extLst>
              <a:ext uri="{FF2B5EF4-FFF2-40B4-BE49-F238E27FC236}">
                <a16:creationId xmlns:a16="http://schemas.microsoft.com/office/drawing/2014/main" id="{105234F1-F875-4C52-968B-1AA649C77585}"/>
              </a:ext>
            </a:extLst>
          </p:cNvPr>
          <p:cNvSpPr>
            <a:spLocks noGrp="1"/>
          </p:cNvSpPr>
          <p:nvPr>
            <p:ph idx="1"/>
          </p:nvPr>
        </p:nvSpPr>
        <p:spPr/>
        <p:txBody>
          <a:bodyPr>
            <a:normAutofit lnSpcReduction="10000"/>
          </a:bodyPr>
          <a:lstStyle/>
          <a:p>
            <a:r>
              <a:rPr lang="en-US" dirty="0"/>
              <a:t>The </a:t>
            </a:r>
            <a:r>
              <a:rPr lang="en-US" dirty="0" err="1"/>
              <a:t>az</a:t>
            </a:r>
            <a:r>
              <a:rPr lang="en-US" dirty="0"/>
              <a:t> </a:t>
            </a:r>
            <a:r>
              <a:rPr lang="en-US" dirty="0" err="1"/>
              <a:t>vm</a:t>
            </a:r>
            <a:r>
              <a:rPr lang="en-US" dirty="0"/>
              <a:t> create command creates a virtual machine and starts it</a:t>
            </a:r>
          </a:p>
          <a:p>
            <a:r>
              <a:rPr lang="en-US" dirty="0"/>
              <a:t>For this problem, we want to create a VM with the following requirements</a:t>
            </a:r>
          </a:p>
          <a:p>
            <a:pPr lvl="1"/>
            <a:r>
              <a:rPr lang="en-US" dirty="0"/>
              <a:t>Put the VM in its own resource group so we can delete it and all of its related resources with one command</a:t>
            </a:r>
          </a:p>
          <a:p>
            <a:pPr lvl="1"/>
            <a:r>
              <a:rPr lang="en-US" dirty="0"/>
              <a:t>Use the latest Ubuntu 20.04 server image</a:t>
            </a:r>
          </a:p>
          <a:p>
            <a:pPr lvl="1"/>
            <a:r>
              <a:rPr lang="en-US" dirty="0"/>
              <a:t>Create a new key pair for just the new instance</a:t>
            </a:r>
          </a:p>
          <a:p>
            <a:pPr lvl="1"/>
            <a:r>
              <a:rPr lang="en-US" dirty="0"/>
              <a:t>Make the admin account name ‘ubuntu’</a:t>
            </a:r>
          </a:p>
          <a:p>
            <a:pPr lvl="1"/>
            <a:r>
              <a:rPr lang="en-US" dirty="0"/>
              <a:t>Establish public access via SSH (and be able to connect afterwards without modifying the instance in the portal)</a:t>
            </a:r>
          </a:p>
          <a:p>
            <a:pPr lvl="1"/>
            <a:r>
              <a:rPr lang="en-US" dirty="0"/>
              <a:t>Take the defaults for remaining aspects of the instance, such as VM size, storage size, network placement, etc.</a:t>
            </a:r>
          </a:p>
        </p:txBody>
      </p:sp>
    </p:spTree>
    <p:extLst>
      <p:ext uri="{BB962C8B-B14F-4D97-AF65-F5344CB8AC3E}">
        <p14:creationId xmlns:p14="http://schemas.microsoft.com/office/powerpoint/2010/main" val="335208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10CFD-9879-4054-8AF0-9BF8E8D7A3F8}"/>
              </a:ext>
            </a:extLst>
          </p:cNvPr>
          <p:cNvSpPr>
            <a:spLocks noGrp="1"/>
          </p:cNvSpPr>
          <p:nvPr>
            <p:ph type="title"/>
          </p:nvPr>
        </p:nvSpPr>
        <p:spPr/>
        <p:txBody>
          <a:bodyPr/>
          <a:lstStyle/>
          <a:p>
            <a:r>
              <a:rPr lang="en-US" dirty="0"/>
              <a:t>Establishing Public Access</a:t>
            </a:r>
          </a:p>
        </p:txBody>
      </p:sp>
      <p:sp>
        <p:nvSpPr>
          <p:cNvPr id="3" name="Content Placeholder 2">
            <a:extLst>
              <a:ext uri="{FF2B5EF4-FFF2-40B4-BE49-F238E27FC236}">
                <a16:creationId xmlns:a16="http://schemas.microsoft.com/office/drawing/2014/main" id="{FF38FB69-1DAA-4A8B-B378-CACA6CC24E54}"/>
              </a:ext>
            </a:extLst>
          </p:cNvPr>
          <p:cNvSpPr>
            <a:spLocks noGrp="1"/>
          </p:cNvSpPr>
          <p:nvPr>
            <p:ph idx="1"/>
          </p:nvPr>
        </p:nvSpPr>
        <p:spPr/>
        <p:txBody>
          <a:bodyPr>
            <a:normAutofit lnSpcReduction="10000"/>
          </a:bodyPr>
          <a:lstStyle/>
          <a:p>
            <a:r>
              <a:rPr lang="en-US" dirty="0"/>
              <a:t>To gain SSH access to the new VM, we need to install an SSH key and  make sure the VM has a public IP address with port 22 open to the public internet</a:t>
            </a:r>
          </a:p>
          <a:p>
            <a:r>
              <a:rPr lang="en-US" dirty="0"/>
              <a:t>We will also need to save the private key on the client so that we can connect to the new VM.</a:t>
            </a:r>
          </a:p>
          <a:p>
            <a:r>
              <a:rPr lang="en-US" dirty="0"/>
              <a:t>We can achieve the above by including 2 options on the command</a:t>
            </a:r>
          </a:p>
          <a:p>
            <a:pPr lvl="1"/>
            <a:r>
              <a:rPr lang="en-US" sz="2200" dirty="0">
                <a:latin typeface="Cascadia Code" panose="020B0609020000020004" pitchFamily="49" charset="0"/>
                <a:ea typeface="Cascadia Code" panose="020B0609020000020004" pitchFamily="49" charset="0"/>
                <a:cs typeface="Cascadia Code" panose="020B0609020000020004" pitchFamily="49" charset="0"/>
              </a:rPr>
              <a:t>--public-</a:t>
            </a:r>
            <a:r>
              <a:rPr lang="en-US" sz="2200" dirty="0" err="1">
                <a:latin typeface="Cascadia Code" panose="020B0609020000020004" pitchFamily="49" charset="0"/>
                <a:ea typeface="Cascadia Code" panose="020B0609020000020004" pitchFamily="49" charset="0"/>
                <a:cs typeface="Cascadia Code" panose="020B0609020000020004" pitchFamily="49" charset="0"/>
              </a:rPr>
              <a:t>ip</a:t>
            </a:r>
            <a:r>
              <a:rPr lang="en-US" sz="2200" dirty="0">
                <a:latin typeface="Cascadia Code" panose="020B0609020000020004" pitchFamily="49" charset="0"/>
                <a:ea typeface="Cascadia Code" panose="020B0609020000020004" pitchFamily="49" charset="0"/>
                <a:cs typeface="Cascadia Code" panose="020B0609020000020004" pitchFamily="49" charset="0"/>
              </a:rPr>
              <a:t>-</a:t>
            </a:r>
            <a:r>
              <a:rPr lang="en-US" sz="2200" dirty="0" err="1">
                <a:latin typeface="Cascadia Code" panose="020B0609020000020004" pitchFamily="49" charset="0"/>
                <a:ea typeface="Cascadia Code" panose="020B0609020000020004" pitchFamily="49" charset="0"/>
                <a:cs typeface="Cascadia Code" panose="020B0609020000020004" pitchFamily="49" charset="0"/>
              </a:rPr>
              <a:t>sku</a:t>
            </a:r>
            <a:r>
              <a:rPr lang="en-US" sz="2200" dirty="0">
                <a:latin typeface="Cascadia Code" panose="020B0609020000020004" pitchFamily="49" charset="0"/>
                <a:ea typeface="Cascadia Code" panose="020B0609020000020004" pitchFamily="49" charset="0"/>
                <a:cs typeface="Cascadia Code" panose="020B0609020000020004" pitchFamily="49" charset="0"/>
              </a:rPr>
              <a:t> Standard </a:t>
            </a:r>
            <a:r>
              <a:rPr lang="en-US" sz="2200" dirty="0"/>
              <a:t>(gives the VM a public IP. )</a:t>
            </a:r>
          </a:p>
          <a:p>
            <a:pPr lvl="1"/>
            <a:r>
              <a:rPr lang="en-US" sz="2200" dirty="0">
                <a:latin typeface="Cascadia Code" panose="020B0609020000020004" pitchFamily="49" charset="0"/>
                <a:ea typeface="Cascadia Code" panose="020B0609020000020004" pitchFamily="49" charset="0"/>
                <a:cs typeface="Cascadia Code" panose="020B0609020000020004" pitchFamily="49" charset="0"/>
              </a:rPr>
              <a:t>--generate-</a:t>
            </a:r>
            <a:r>
              <a:rPr lang="en-US" sz="2200" dirty="0" err="1">
                <a:latin typeface="Cascadia Code" panose="020B0609020000020004" pitchFamily="49" charset="0"/>
                <a:ea typeface="Cascadia Code" panose="020B0609020000020004" pitchFamily="49" charset="0"/>
                <a:cs typeface="Cascadia Code" panose="020B0609020000020004" pitchFamily="49" charset="0"/>
              </a:rPr>
              <a:t>ssh</a:t>
            </a:r>
            <a:r>
              <a:rPr lang="en-US" sz="2200" dirty="0">
                <a:latin typeface="Cascadia Code" panose="020B0609020000020004" pitchFamily="49" charset="0"/>
                <a:ea typeface="Cascadia Code" panose="020B0609020000020004" pitchFamily="49" charset="0"/>
                <a:cs typeface="Cascadia Code" panose="020B0609020000020004" pitchFamily="49" charset="0"/>
              </a:rPr>
              <a:t>-keys </a:t>
            </a:r>
            <a:r>
              <a:rPr lang="en-US" sz="2200" dirty="0"/>
              <a:t>(creates key pair and writes private key to client)</a:t>
            </a:r>
          </a:p>
          <a:p>
            <a:r>
              <a:rPr lang="en-US" dirty="0"/>
              <a:t>When creating a Linux VM on Azure, port 22 is open by default</a:t>
            </a:r>
          </a:p>
          <a:p>
            <a:r>
              <a:rPr lang="en-US" dirty="0"/>
              <a:t>The key pair will be written to ~.</a:t>
            </a:r>
            <a:r>
              <a:rPr lang="en-US" dirty="0" err="1"/>
              <a:t>ssh</a:t>
            </a:r>
            <a:r>
              <a:rPr lang="en-US" dirty="0"/>
              <a:t>/</a:t>
            </a:r>
            <a:r>
              <a:rPr lang="en-US" dirty="0" err="1"/>
              <a:t>id_rsa</a:t>
            </a:r>
            <a:r>
              <a:rPr lang="en-US" dirty="0"/>
              <a:t> and ~/.</a:t>
            </a:r>
            <a:r>
              <a:rPr lang="en-US" dirty="0" err="1"/>
              <a:t>ssh</a:t>
            </a:r>
            <a:r>
              <a:rPr lang="en-US" dirty="0"/>
              <a:t>/id_rsa.pub in your home folder. The </a:t>
            </a:r>
            <a:r>
              <a:rPr lang="en-US" dirty="0" err="1"/>
              <a:t>id_rsa</a:t>
            </a:r>
            <a:r>
              <a:rPr lang="en-US" dirty="0"/>
              <a:t> file can be imported to </a:t>
            </a:r>
            <a:r>
              <a:rPr lang="en-US" dirty="0" err="1"/>
              <a:t>BitVise</a:t>
            </a:r>
            <a:r>
              <a:rPr lang="en-US" dirty="0"/>
              <a:t> SSH as-is.</a:t>
            </a:r>
          </a:p>
        </p:txBody>
      </p:sp>
    </p:spTree>
    <p:extLst>
      <p:ext uri="{BB962C8B-B14F-4D97-AF65-F5344CB8AC3E}">
        <p14:creationId xmlns:p14="http://schemas.microsoft.com/office/powerpoint/2010/main" val="966811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FAC78-443F-4863-B3D5-546A58A6A181}"/>
              </a:ext>
            </a:extLst>
          </p:cNvPr>
          <p:cNvSpPr>
            <a:spLocks noGrp="1"/>
          </p:cNvSpPr>
          <p:nvPr>
            <p:ph type="title"/>
          </p:nvPr>
        </p:nvSpPr>
        <p:spPr/>
        <p:txBody>
          <a:bodyPr/>
          <a:lstStyle/>
          <a:p>
            <a:r>
              <a:rPr lang="en-US" dirty="0"/>
              <a:t>Selecting the Right Image</a:t>
            </a:r>
          </a:p>
        </p:txBody>
      </p:sp>
      <p:sp>
        <p:nvSpPr>
          <p:cNvPr id="3" name="Content Placeholder 2">
            <a:extLst>
              <a:ext uri="{FF2B5EF4-FFF2-40B4-BE49-F238E27FC236}">
                <a16:creationId xmlns:a16="http://schemas.microsoft.com/office/drawing/2014/main" id="{AE4AA11B-2FD4-4C34-BB5A-57716BC71361}"/>
              </a:ext>
            </a:extLst>
          </p:cNvPr>
          <p:cNvSpPr>
            <a:spLocks noGrp="1"/>
          </p:cNvSpPr>
          <p:nvPr>
            <p:ph idx="1"/>
          </p:nvPr>
        </p:nvSpPr>
        <p:spPr/>
        <p:txBody>
          <a:bodyPr>
            <a:normAutofit/>
          </a:bodyPr>
          <a:lstStyle/>
          <a:p>
            <a:r>
              <a:rPr lang="en-US" dirty="0"/>
              <a:t>We want to use the latest Ubuntu 20.04 Server image. We need to know how to specify it.</a:t>
            </a:r>
          </a:p>
          <a:p>
            <a:r>
              <a:rPr lang="en-US" dirty="0"/>
              <a:t>The –image option on the </a:t>
            </a:r>
            <a:r>
              <a:rPr lang="en-US" dirty="0" err="1"/>
              <a:t>az</a:t>
            </a:r>
            <a:r>
              <a:rPr lang="en-US" dirty="0"/>
              <a:t> </a:t>
            </a:r>
            <a:r>
              <a:rPr lang="en-US" dirty="0" err="1"/>
              <a:t>vm</a:t>
            </a:r>
            <a:r>
              <a:rPr lang="en-US" dirty="0"/>
              <a:t> create command specifies which image to use</a:t>
            </a:r>
          </a:p>
          <a:p>
            <a:r>
              <a:rPr lang="en-US" dirty="0"/>
              <a:t>But what images are available?</a:t>
            </a:r>
          </a:p>
        </p:txBody>
      </p:sp>
    </p:spTree>
    <p:extLst>
      <p:ext uri="{BB962C8B-B14F-4D97-AF65-F5344CB8AC3E}">
        <p14:creationId xmlns:p14="http://schemas.microsoft.com/office/powerpoint/2010/main" val="2549072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BF0D3-081D-449B-A137-4113C1D5BD6B}"/>
              </a:ext>
            </a:extLst>
          </p:cNvPr>
          <p:cNvSpPr>
            <a:spLocks noGrp="1"/>
          </p:cNvSpPr>
          <p:nvPr>
            <p:ph type="title"/>
          </p:nvPr>
        </p:nvSpPr>
        <p:spPr/>
        <p:txBody>
          <a:bodyPr/>
          <a:lstStyle/>
          <a:p>
            <a:r>
              <a:rPr lang="en-US"/>
              <a:t>Selecting the Right Image</a:t>
            </a:r>
            <a:endParaRPr lang="en-US" dirty="0"/>
          </a:p>
        </p:txBody>
      </p:sp>
      <p:sp>
        <p:nvSpPr>
          <p:cNvPr id="3" name="Content Placeholder 2">
            <a:extLst>
              <a:ext uri="{FF2B5EF4-FFF2-40B4-BE49-F238E27FC236}">
                <a16:creationId xmlns:a16="http://schemas.microsoft.com/office/drawing/2014/main" id="{91F8F3AD-BABB-448A-A822-53BE2021904F}"/>
              </a:ext>
            </a:extLst>
          </p:cNvPr>
          <p:cNvSpPr>
            <a:spLocks noGrp="1"/>
          </p:cNvSpPr>
          <p:nvPr>
            <p:ph idx="1"/>
          </p:nvPr>
        </p:nvSpPr>
        <p:spPr>
          <a:xfrm>
            <a:off x="838200" y="1825625"/>
            <a:ext cx="2551043" cy="4426088"/>
          </a:xfrm>
        </p:spPr>
        <p:txBody>
          <a:bodyPr>
            <a:noAutofit/>
          </a:bodyPr>
          <a:lstStyle/>
          <a:p>
            <a:r>
              <a:rPr lang="en-US" sz="2000" dirty="0"/>
              <a:t>We can get a simple list of images with </a:t>
            </a:r>
            <a:r>
              <a:rPr lang="en-US" sz="2000" dirty="0" err="1"/>
              <a:t>az</a:t>
            </a:r>
            <a:r>
              <a:rPr lang="en-US" sz="2000" dirty="0"/>
              <a:t> </a:t>
            </a:r>
            <a:r>
              <a:rPr lang="en-US" sz="2000" dirty="0" err="1"/>
              <a:t>vm</a:t>
            </a:r>
            <a:r>
              <a:rPr lang="en-US" sz="2000" dirty="0"/>
              <a:t> image list (and use </a:t>
            </a:r>
            <a:r>
              <a:rPr lang="en-US" sz="2000" dirty="0" err="1"/>
              <a:t>JMESPath</a:t>
            </a:r>
            <a:r>
              <a:rPr lang="en-US" sz="2000" dirty="0"/>
              <a:t> to clarify the output).</a:t>
            </a:r>
          </a:p>
          <a:p>
            <a:r>
              <a:rPr lang="en-US" sz="2000" dirty="0" err="1"/>
              <a:t>UbuntuLTS</a:t>
            </a:r>
            <a:r>
              <a:rPr lang="en-US" sz="2000" dirty="0"/>
              <a:t> is an option. But what version is it?</a:t>
            </a:r>
          </a:p>
          <a:p>
            <a:r>
              <a:rPr lang="en-US" sz="2000" dirty="0"/>
              <a:t>As of this writing, the </a:t>
            </a:r>
            <a:r>
              <a:rPr lang="en-US" sz="2000" dirty="0" err="1"/>
              <a:t>UbuntuLTS</a:t>
            </a:r>
            <a:r>
              <a:rPr lang="en-US" sz="2000" dirty="0"/>
              <a:t> image is 18.04.</a:t>
            </a:r>
          </a:p>
          <a:p>
            <a:r>
              <a:rPr lang="en-US" sz="2000" dirty="0"/>
              <a:t>We still need to find Ubuntu 20.04.</a:t>
            </a:r>
          </a:p>
        </p:txBody>
      </p:sp>
      <p:pic>
        <p:nvPicPr>
          <p:cNvPr id="5" name="Picture 4">
            <a:extLst>
              <a:ext uri="{FF2B5EF4-FFF2-40B4-BE49-F238E27FC236}">
                <a16:creationId xmlns:a16="http://schemas.microsoft.com/office/drawing/2014/main" id="{6CF51575-9C73-428F-B09E-D2F6AAAC178C}"/>
              </a:ext>
            </a:extLst>
          </p:cNvPr>
          <p:cNvPicPr>
            <a:picLocks noChangeAspect="1"/>
          </p:cNvPicPr>
          <p:nvPr/>
        </p:nvPicPr>
        <p:blipFill>
          <a:blip r:embed="rId2"/>
          <a:stretch>
            <a:fillRect/>
          </a:stretch>
        </p:blipFill>
        <p:spPr>
          <a:xfrm>
            <a:off x="3643050" y="1696969"/>
            <a:ext cx="8342466" cy="4426088"/>
          </a:xfrm>
          <a:prstGeom prst="rect">
            <a:avLst/>
          </a:prstGeom>
        </p:spPr>
      </p:pic>
    </p:spTree>
    <p:extLst>
      <p:ext uri="{BB962C8B-B14F-4D97-AF65-F5344CB8AC3E}">
        <p14:creationId xmlns:p14="http://schemas.microsoft.com/office/powerpoint/2010/main" val="2561335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40B3-2CAA-43B8-A3CC-7BC47AEB6639}"/>
              </a:ext>
            </a:extLst>
          </p:cNvPr>
          <p:cNvSpPr>
            <a:spLocks noGrp="1"/>
          </p:cNvSpPr>
          <p:nvPr>
            <p:ph type="title"/>
          </p:nvPr>
        </p:nvSpPr>
        <p:spPr/>
        <p:txBody>
          <a:bodyPr/>
          <a:lstStyle/>
          <a:p>
            <a:r>
              <a:rPr lang="en-US" dirty="0"/>
              <a:t>Selecting the Right Image</a:t>
            </a:r>
          </a:p>
        </p:txBody>
      </p:sp>
      <p:sp>
        <p:nvSpPr>
          <p:cNvPr id="3" name="Content Placeholder 2">
            <a:extLst>
              <a:ext uri="{FF2B5EF4-FFF2-40B4-BE49-F238E27FC236}">
                <a16:creationId xmlns:a16="http://schemas.microsoft.com/office/drawing/2014/main" id="{F7725F66-3AFA-4C19-8841-9C99CB73FF94}"/>
              </a:ext>
            </a:extLst>
          </p:cNvPr>
          <p:cNvSpPr>
            <a:spLocks noGrp="1"/>
          </p:cNvSpPr>
          <p:nvPr>
            <p:ph idx="1"/>
          </p:nvPr>
        </p:nvSpPr>
        <p:spPr>
          <a:xfrm>
            <a:off x="838200" y="1825625"/>
            <a:ext cx="10764078" cy="1484105"/>
          </a:xfrm>
        </p:spPr>
        <p:txBody>
          <a:bodyPr/>
          <a:lstStyle/>
          <a:p>
            <a:r>
              <a:rPr lang="en-US" dirty="0"/>
              <a:t>We can add –all to the </a:t>
            </a:r>
            <a:r>
              <a:rPr lang="en-US" dirty="0" err="1"/>
              <a:t>vm</a:t>
            </a:r>
            <a:r>
              <a:rPr lang="en-US" dirty="0"/>
              <a:t> image list command, but the resulting list is huge. I pressed Ctrl-C after a few minutes.</a:t>
            </a:r>
          </a:p>
          <a:p>
            <a:r>
              <a:rPr lang="en-US" dirty="0"/>
              <a:t>We need to filter the list. But how?</a:t>
            </a:r>
          </a:p>
        </p:txBody>
      </p:sp>
      <p:pic>
        <p:nvPicPr>
          <p:cNvPr id="5" name="Picture 4">
            <a:extLst>
              <a:ext uri="{FF2B5EF4-FFF2-40B4-BE49-F238E27FC236}">
                <a16:creationId xmlns:a16="http://schemas.microsoft.com/office/drawing/2014/main" id="{B4532A99-2511-4D10-8BE6-8C8C121FF41B}"/>
              </a:ext>
            </a:extLst>
          </p:cNvPr>
          <p:cNvPicPr>
            <a:picLocks noChangeAspect="1"/>
          </p:cNvPicPr>
          <p:nvPr/>
        </p:nvPicPr>
        <p:blipFill>
          <a:blip r:embed="rId2"/>
          <a:stretch>
            <a:fillRect/>
          </a:stretch>
        </p:blipFill>
        <p:spPr>
          <a:xfrm>
            <a:off x="838200" y="3444667"/>
            <a:ext cx="10764078" cy="2984997"/>
          </a:xfrm>
          <a:prstGeom prst="rect">
            <a:avLst/>
          </a:prstGeom>
        </p:spPr>
      </p:pic>
    </p:spTree>
    <p:extLst>
      <p:ext uri="{BB962C8B-B14F-4D97-AF65-F5344CB8AC3E}">
        <p14:creationId xmlns:p14="http://schemas.microsoft.com/office/powerpoint/2010/main" val="3850441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E502D-7D7A-473E-A131-9C58832D1E14}"/>
              </a:ext>
            </a:extLst>
          </p:cNvPr>
          <p:cNvSpPr>
            <a:spLocks noGrp="1"/>
          </p:cNvSpPr>
          <p:nvPr>
            <p:ph type="title"/>
          </p:nvPr>
        </p:nvSpPr>
        <p:spPr/>
        <p:txBody>
          <a:bodyPr/>
          <a:lstStyle/>
          <a:p>
            <a:r>
              <a:rPr lang="en-US" dirty="0"/>
              <a:t>Selecting the Right Image</a:t>
            </a:r>
          </a:p>
        </p:txBody>
      </p:sp>
      <p:sp>
        <p:nvSpPr>
          <p:cNvPr id="3" name="Content Placeholder 2">
            <a:extLst>
              <a:ext uri="{FF2B5EF4-FFF2-40B4-BE49-F238E27FC236}">
                <a16:creationId xmlns:a16="http://schemas.microsoft.com/office/drawing/2014/main" id="{BAEF6ABF-99B9-42B8-A360-0EB84EB039A6}"/>
              </a:ext>
            </a:extLst>
          </p:cNvPr>
          <p:cNvSpPr>
            <a:spLocks noGrp="1"/>
          </p:cNvSpPr>
          <p:nvPr>
            <p:ph idx="1"/>
          </p:nvPr>
        </p:nvSpPr>
        <p:spPr>
          <a:xfrm>
            <a:off x="838200" y="1825625"/>
            <a:ext cx="10515599" cy="1255505"/>
          </a:xfrm>
        </p:spPr>
        <p:txBody>
          <a:bodyPr/>
          <a:lstStyle/>
          <a:p>
            <a:r>
              <a:rPr lang="en-US" dirty="0"/>
              <a:t>After a Google search on ‘azure </a:t>
            </a:r>
            <a:r>
              <a:rPr lang="en-US" dirty="0" err="1"/>
              <a:t>vm</a:t>
            </a:r>
            <a:r>
              <a:rPr lang="en-US" dirty="0"/>
              <a:t> image list’, this seemed promising</a:t>
            </a:r>
          </a:p>
          <a:p>
            <a:pPr lvl="1"/>
            <a:r>
              <a:rPr lang="en-US" dirty="0">
                <a:hlinkClick r:id="rId2"/>
              </a:rPr>
              <a:t>https://learn.microsoft.com/en-us/azure/virtual-machines/linux/cli-ps-findimage</a:t>
            </a:r>
            <a:endParaRPr lang="en-US" dirty="0"/>
          </a:p>
        </p:txBody>
      </p:sp>
      <p:pic>
        <p:nvPicPr>
          <p:cNvPr id="4" name="Picture 3">
            <a:extLst>
              <a:ext uri="{FF2B5EF4-FFF2-40B4-BE49-F238E27FC236}">
                <a16:creationId xmlns:a16="http://schemas.microsoft.com/office/drawing/2014/main" id="{71028E3D-34C4-4AD4-AD89-6DE045CBDF85}"/>
              </a:ext>
            </a:extLst>
          </p:cNvPr>
          <p:cNvPicPr>
            <a:picLocks noChangeAspect="1"/>
          </p:cNvPicPr>
          <p:nvPr/>
        </p:nvPicPr>
        <p:blipFill>
          <a:blip r:embed="rId3"/>
          <a:stretch>
            <a:fillRect/>
          </a:stretch>
        </p:blipFill>
        <p:spPr>
          <a:xfrm>
            <a:off x="5880238" y="3081130"/>
            <a:ext cx="4871699" cy="3356527"/>
          </a:xfrm>
          <a:prstGeom prst="rect">
            <a:avLst/>
          </a:prstGeom>
        </p:spPr>
      </p:pic>
      <p:sp>
        <p:nvSpPr>
          <p:cNvPr id="5" name="Content Placeholder 2">
            <a:extLst>
              <a:ext uri="{FF2B5EF4-FFF2-40B4-BE49-F238E27FC236}">
                <a16:creationId xmlns:a16="http://schemas.microsoft.com/office/drawing/2014/main" id="{F453434B-ED4A-4ECC-8D55-5902A377A0ED}"/>
              </a:ext>
            </a:extLst>
          </p:cNvPr>
          <p:cNvSpPr txBox="1">
            <a:spLocks/>
          </p:cNvSpPr>
          <p:nvPr/>
        </p:nvSpPr>
        <p:spPr>
          <a:xfrm>
            <a:off x="838200" y="3277013"/>
            <a:ext cx="4889638" cy="316064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above link provided the excerpt at right.</a:t>
            </a:r>
          </a:p>
          <a:p>
            <a:r>
              <a:rPr lang="en-US" dirty="0"/>
              <a:t>VM images are classified by publisher, offer, SKU and version.</a:t>
            </a:r>
          </a:p>
          <a:p>
            <a:r>
              <a:rPr lang="en-US" dirty="0"/>
              <a:t>Microsoft suggests that we can filter by publisher. But what publishers exist?</a:t>
            </a:r>
          </a:p>
        </p:txBody>
      </p:sp>
    </p:spTree>
    <p:extLst>
      <p:ext uri="{BB962C8B-B14F-4D97-AF65-F5344CB8AC3E}">
        <p14:creationId xmlns:p14="http://schemas.microsoft.com/office/powerpoint/2010/main" val="3073595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CD6BC-CC86-436B-A121-45A90D243D58}"/>
              </a:ext>
            </a:extLst>
          </p:cNvPr>
          <p:cNvSpPr>
            <a:spLocks noGrp="1"/>
          </p:cNvSpPr>
          <p:nvPr>
            <p:ph type="title"/>
          </p:nvPr>
        </p:nvSpPr>
        <p:spPr/>
        <p:txBody>
          <a:bodyPr/>
          <a:lstStyle/>
          <a:p>
            <a:r>
              <a:rPr lang="en-US" dirty="0"/>
              <a:t>Selecting the Right Image</a:t>
            </a:r>
          </a:p>
        </p:txBody>
      </p:sp>
      <p:sp>
        <p:nvSpPr>
          <p:cNvPr id="3" name="Content Placeholder 2">
            <a:extLst>
              <a:ext uri="{FF2B5EF4-FFF2-40B4-BE49-F238E27FC236}">
                <a16:creationId xmlns:a16="http://schemas.microsoft.com/office/drawing/2014/main" id="{6E0158D5-75C3-4B2C-BA98-EC8A956AD0EB}"/>
              </a:ext>
            </a:extLst>
          </p:cNvPr>
          <p:cNvSpPr>
            <a:spLocks noGrp="1"/>
          </p:cNvSpPr>
          <p:nvPr>
            <p:ph idx="1"/>
          </p:nvPr>
        </p:nvSpPr>
        <p:spPr>
          <a:xfrm>
            <a:off x="838200" y="1825625"/>
            <a:ext cx="10515600" cy="4351338"/>
          </a:xfrm>
        </p:spPr>
        <p:txBody>
          <a:bodyPr/>
          <a:lstStyle/>
          <a:p>
            <a:r>
              <a:rPr lang="en-US" dirty="0"/>
              <a:t>We can get a list of publishers with </a:t>
            </a:r>
            <a:br>
              <a:rPr lang="en-US" dirty="0"/>
            </a:br>
            <a:r>
              <a:rPr lang="en-US" sz="2400" dirty="0" err="1">
                <a:latin typeface="Cascadia Code" panose="020B0609020000020004" pitchFamily="49" charset="0"/>
                <a:ea typeface="Cascadia Code" panose="020B0609020000020004" pitchFamily="49" charset="0"/>
                <a:cs typeface="Cascadia Code" panose="020B0609020000020004" pitchFamily="49" charset="0"/>
              </a:rPr>
              <a:t>az</a:t>
            </a:r>
            <a:r>
              <a:rPr lang="en-US" sz="2400" dirty="0">
                <a:latin typeface="Cascadia Code" panose="020B0609020000020004" pitchFamily="49" charset="0"/>
                <a:ea typeface="Cascadia Code" panose="020B0609020000020004" pitchFamily="49" charset="0"/>
                <a:cs typeface="Cascadia Code" panose="020B0609020000020004" pitchFamily="49" charset="0"/>
              </a:rPr>
              <a:t> </a:t>
            </a:r>
            <a:r>
              <a:rPr lang="en-US" sz="2400" dirty="0" err="1">
                <a:latin typeface="Cascadia Code" panose="020B0609020000020004" pitchFamily="49" charset="0"/>
                <a:ea typeface="Cascadia Code" panose="020B0609020000020004" pitchFamily="49" charset="0"/>
                <a:cs typeface="Cascadia Code" panose="020B0609020000020004" pitchFamily="49" charset="0"/>
              </a:rPr>
              <a:t>vm</a:t>
            </a:r>
            <a:r>
              <a:rPr lang="en-US" sz="2400" dirty="0">
                <a:latin typeface="Cascadia Code" panose="020B0609020000020004" pitchFamily="49" charset="0"/>
                <a:ea typeface="Cascadia Code" panose="020B0609020000020004" pitchFamily="49" charset="0"/>
                <a:cs typeface="Cascadia Code" panose="020B0609020000020004" pitchFamily="49" charset="0"/>
              </a:rPr>
              <a:t> image list-publishers</a:t>
            </a:r>
          </a:p>
          <a:p>
            <a:r>
              <a:rPr lang="en-US" dirty="0">
                <a:ea typeface="Cascadia Code" panose="020B0609020000020004" pitchFamily="49" charset="0"/>
                <a:cs typeface="Cascadia Code" panose="020B0609020000020004" pitchFamily="49" charset="0"/>
              </a:rPr>
              <a:t>On that command, we need to specify a region</a:t>
            </a:r>
            <a:br>
              <a:rPr lang="en-US" dirty="0">
                <a:latin typeface="Cascadia Code" panose="020B0609020000020004" pitchFamily="49" charset="0"/>
                <a:ea typeface="Cascadia Code" panose="020B0609020000020004" pitchFamily="49" charset="0"/>
                <a:cs typeface="Cascadia Code" panose="020B0609020000020004" pitchFamily="49" charset="0"/>
              </a:rPr>
            </a:br>
            <a:r>
              <a:rPr lang="en-US" sz="2400" dirty="0" err="1">
                <a:latin typeface="Cascadia Code" panose="020B0609020000020004" pitchFamily="49" charset="0"/>
                <a:ea typeface="Cascadia Code" panose="020B0609020000020004" pitchFamily="49" charset="0"/>
                <a:cs typeface="Cascadia Code" panose="020B0609020000020004" pitchFamily="49" charset="0"/>
              </a:rPr>
              <a:t>az</a:t>
            </a:r>
            <a:r>
              <a:rPr lang="en-US" sz="2400" dirty="0">
                <a:latin typeface="Cascadia Code" panose="020B0609020000020004" pitchFamily="49" charset="0"/>
                <a:ea typeface="Cascadia Code" panose="020B0609020000020004" pitchFamily="49" charset="0"/>
                <a:cs typeface="Cascadia Code" panose="020B0609020000020004" pitchFamily="49" charset="0"/>
              </a:rPr>
              <a:t> </a:t>
            </a:r>
            <a:r>
              <a:rPr lang="en-US" sz="2400" dirty="0" err="1">
                <a:latin typeface="Cascadia Code" panose="020B0609020000020004" pitchFamily="49" charset="0"/>
                <a:ea typeface="Cascadia Code" panose="020B0609020000020004" pitchFamily="49" charset="0"/>
                <a:cs typeface="Cascadia Code" panose="020B0609020000020004" pitchFamily="49" charset="0"/>
              </a:rPr>
              <a:t>vm</a:t>
            </a:r>
            <a:r>
              <a:rPr lang="en-US" sz="2400" dirty="0">
                <a:latin typeface="Cascadia Code" panose="020B0609020000020004" pitchFamily="49" charset="0"/>
                <a:ea typeface="Cascadia Code" panose="020B0609020000020004" pitchFamily="49" charset="0"/>
                <a:cs typeface="Cascadia Code" panose="020B0609020000020004" pitchFamily="49" charset="0"/>
              </a:rPr>
              <a:t> image list-publishers –location westus3</a:t>
            </a:r>
          </a:p>
          <a:p>
            <a:r>
              <a:rPr lang="en-US" dirty="0">
                <a:ea typeface="Cascadia Code" panose="020B0609020000020004" pitchFamily="49" charset="0"/>
                <a:cs typeface="Cascadia Code" panose="020B0609020000020004" pitchFamily="49" charset="0"/>
              </a:rPr>
              <a:t>The above command returns 1755 publishers in the westus3 region. Not easy to choose one from this list.</a:t>
            </a:r>
          </a:p>
          <a:p>
            <a:r>
              <a:rPr lang="en-US" dirty="0">
                <a:ea typeface="Cascadia Code" panose="020B0609020000020004" pitchFamily="49" charset="0"/>
                <a:cs typeface="Cascadia Code" panose="020B0609020000020004" pitchFamily="49" charset="0"/>
              </a:rPr>
              <a:t>Conclusion: We really need to know the publisher of Ubuntu 20.04.</a:t>
            </a:r>
          </a:p>
          <a:p>
            <a:r>
              <a:rPr lang="en-US" dirty="0">
                <a:ea typeface="Cascadia Code" panose="020B0609020000020004" pitchFamily="49" charset="0"/>
                <a:cs typeface="Cascadia Code" panose="020B0609020000020004" pitchFamily="49" charset="0"/>
              </a:rPr>
              <a:t>Luckily, we do know, sort of: Its Canonical.</a:t>
            </a:r>
          </a:p>
          <a:p>
            <a:r>
              <a:rPr lang="en-US" dirty="0">
                <a:ea typeface="Cascadia Code" panose="020B0609020000020004" pitchFamily="49" charset="0"/>
                <a:cs typeface="Cascadia Code" panose="020B0609020000020004" pitchFamily="49" charset="0"/>
              </a:rPr>
              <a:t>We can continue to use Microsoft’s advice, listing offers by publisher.</a:t>
            </a:r>
          </a:p>
        </p:txBody>
      </p:sp>
    </p:spTree>
    <p:extLst>
      <p:ext uri="{BB962C8B-B14F-4D97-AF65-F5344CB8AC3E}">
        <p14:creationId xmlns:p14="http://schemas.microsoft.com/office/powerpoint/2010/main" val="1109183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34475-DD16-469D-B6C4-35D8BD95D15E}"/>
              </a:ext>
            </a:extLst>
          </p:cNvPr>
          <p:cNvSpPr>
            <a:spLocks noGrp="1"/>
          </p:cNvSpPr>
          <p:nvPr>
            <p:ph type="title"/>
          </p:nvPr>
        </p:nvSpPr>
        <p:spPr/>
        <p:txBody>
          <a:bodyPr/>
          <a:lstStyle/>
          <a:p>
            <a:r>
              <a:rPr lang="en-US" dirty="0"/>
              <a:t>HOP 5 Overview	</a:t>
            </a:r>
          </a:p>
        </p:txBody>
      </p:sp>
      <p:sp>
        <p:nvSpPr>
          <p:cNvPr id="3" name="Content Placeholder 2">
            <a:extLst>
              <a:ext uri="{FF2B5EF4-FFF2-40B4-BE49-F238E27FC236}">
                <a16:creationId xmlns:a16="http://schemas.microsoft.com/office/drawing/2014/main" id="{B698EC01-B852-4524-B68D-9637BF6AAE20}"/>
              </a:ext>
            </a:extLst>
          </p:cNvPr>
          <p:cNvSpPr>
            <a:spLocks noGrp="1"/>
          </p:cNvSpPr>
          <p:nvPr>
            <p:ph idx="1"/>
          </p:nvPr>
        </p:nvSpPr>
        <p:spPr/>
        <p:txBody>
          <a:bodyPr>
            <a:normAutofit fontScale="92500" lnSpcReduction="20000"/>
          </a:bodyPr>
          <a:lstStyle/>
          <a:p>
            <a:r>
              <a:rPr lang="en-US" dirty="0"/>
              <a:t>Goal: Get some practice using the Azure CLI</a:t>
            </a:r>
          </a:p>
          <a:p>
            <a:r>
              <a:rPr lang="en-US" dirty="0"/>
              <a:t>Work mainly with the resources you already have</a:t>
            </a:r>
          </a:p>
          <a:p>
            <a:r>
              <a:rPr lang="en-US" dirty="0"/>
              <a:t>Use the Cloud Shell or just a terminal window on a client computer</a:t>
            </a:r>
          </a:p>
          <a:p>
            <a:r>
              <a:rPr lang="en-US" dirty="0"/>
              <a:t>Three sections</a:t>
            </a:r>
          </a:p>
          <a:p>
            <a:pPr lvl="1"/>
            <a:r>
              <a:rPr lang="en-US" dirty="0"/>
              <a:t>Querying Resources and using </a:t>
            </a:r>
            <a:r>
              <a:rPr lang="en-US" dirty="0" err="1"/>
              <a:t>JMESPath</a:t>
            </a:r>
            <a:r>
              <a:rPr lang="en-US" dirty="0"/>
              <a:t> to format output</a:t>
            </a:r>
          </a:p>
          <a:p>
            <a:pPr lvl="1"/>
            <a:r>
              <a:rPr lang="en-US" dirty="0"/>
              <a:t>Starting and stopping a virtual machine</a:t>
            </a:r>
          </a:p>
          <a:p>
            <a:pPr lvl="1"/>
            <a:r>
              <a:rPr lang="en-US" dirty="0"/>
              <a:t>Creating a virtual machine</a:t>
            </a:r>
          </a:p>
          <a:p>
            <a:r>
              <a:rPr lang="en-US" dirty="0"/>
              <a:t>Create a separate bash script for each section. (All of the resource queries in the first section should be in one script)</a:t>
            </a:r>
          </a:p>
          <a:p>
            <a:r>
              <a:rPr lang="en-US" dirty="0"/>
              <a:t>Some of the syntax needed is provided in the instructions. For the parts that are omitted, please use an appropriate resource to look up the required syntax</a:t>
            </a:r>
          </a:p>
        </p:txBody>
      </p:sp>
    </p:spTree>
    <p:extLst>
      <p:ext uri="{BB962C8B-B14F-4D97-AF65-F5344CB8AC3E}">
        <p14:creationId xmlns:p14="http://schemas.microsoft.com/office/powerpoint/2010/main" val="293560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8EEA4-E73D-4723-897A-9BD7207BF90A}"/>
              </a:ext>
            </a:extLst>
          </p:cNvPr>
          <p:cNvSpPr>
            <a:spLocks noGrp="1"/>
          </p:cNvSpPr>
          <p:nvPr>
            <p:ph type="title"/>
          </p:nvPr>
        </p:nvSpPr>
        <p:spPr>
          <a:xfrm>
            <a:off x="838200" y="365125"/>
            <a:ext cx="6574654" cy="1325563"/>
          </a:xfrm>
        </p:spPr>
        <p:txBody>
          <a:bodyPr/>
          <a:lstStyle/>
          <a:p>
            <a:r>
              <a:rPr lang="en-US" dirty="0"/>
              <a:t>Selecting the Right Image</a:t>
            </a:r>
          </a:p>
        </p:txBody>
      </p:sp>
      <p:pic>
        <p:nvPicPr>
          <p:cNvPr id="5" name="Picture 4">
            <a:extLst>
              <a:ext uri="{FF2B5EF4-FFF2-40B4-BE49-F238E27FC236}">
                <a16:creationId xmlns:a16="http://schemas.microsoft.com/office/drawing/2014/main" id="{EC526585-3E7E-4467-B549-5640C639520F}"/>
              </a:ext>
            </a:extLst>
          </p:cNvPr>
          <p:cNvPicPr>
            <a:picLocks noChangeAspect="1"/>
          </p:cNvPicPr>
          <p:nvPr/>
        </p:nvPicPr>
        <p:blipFill>
          <a:blip r:embed="rId2"/>
          <a:stretch>
            <a:fillRect/>
          </a:stretch>
        </p:blipFill>
        <p:spPr>
          <a:xfrm>
            <a:off x="7248078" y="365125"/>
            <a:ext cx="4460217" cy="6264275"/>
          </a:xfrm>
          <a:prstGeom prst="rect">
            <a:avLst/>
          </a:prstGeom>
        </p:spPr>
      </p:pic>
      <p:sp>
        <p:nvSpPr>
          <p:cNvPr id="6" name="Content Placeholder 2">
            <a:extLst>
              <a:ext uri="{FF2B5EF4-FFF2-40B4-BE49-F238E27FC236}">
                <a16:creationId xmlns:a16="http://schemas.microsoft.com/office/drawing/2014/main" id="{9CD977FB-65D7-465A-A3E5-BAE9090D3A87}"/>
              </a:ext>
            </a:extLst>
          </p:cNvPr>
          <p:cNvSpPr>
            <a:spLocks noGrp="1"/>
          </p:cNvSpPr>
          <p:nvPr>
            <p:ph idx="1"/>
          </p:nvPr>
        </p:nvSpPr>
        <p:spPr>
          <a:xfrm>
            <a:off x="838200" y="1825625"/>
            <a:ext cx="6308035" cy="4351338"/>
          </a:xfrm>
        </p:spPr>
        <p:txBody>
          <a:bodyPr>
            <a:normAutofit fontScale="92500" lnSpcReduction="10000"/>
          </a:bodyPr>
          <a:lstStyle/>
          <a:p>
            <a:r>
              <a:rPr lang="en-US" dirty="0"/>
              <a:t>We list the offers in WestUS3 from Canonical with</a:t>
            </a:r>
            <a:br>
              <a:rPr lang="en-US" dirty="0"/>
            </a:br>
            <a:r>
              <a:rPr lang="en-US" sz="2300" dirty="0" err="1">
                <a:latin typeface="Cascadia Code" panose="020B0609020000020004" pitchFamily="49" charset="0"/>
                <a:ea typeface="Cascadia Code" panose="020B0609020000020004" pitchFamily="49" charset="0"/>
                <a:cs typeface="Cascadia Code" panose="020B0609020000020004" pitchFamily="49" charset="0"/>
              </a:rPr>
              <a:t>az</a:t>
            </a:r>
            <a:r>
              <a:rPr lang="en-US" sz="2300" dirty="0">
                <a:latin typeface="Cascadia Code" panose="020B0609020000020004" pitchFamily="49" charset="0"/>
                <a:ea typeface="Cascadia Code" panose="020B0609020000020004" pitchFamily="49" charset="0"/>
                <a:cs typeface="Cascadia Code" panose="020B0609020000020004" pitchFamily="49" charset="0"/>
              </a:rPr>
              <a:t> </a:t>
            </a:r>
            <a:r>
              <a:rPr lang="en-US" sz="2300" dirty="0" err="1">
                <a:latin typeface="Cascadia Code" panose="020B0609020000020004" pitchFamily="49" charset="0"/>
                <a:ea typeface="Cascadia Code" panose="020B0609020000020004" pitchFamily="49" charset="0"/>
                <a:cs typeface="Cascadia Code" panose="020B0609020000020004" pitchFamily="49" charset="0"/>
              </a:rPr>
              <a:t>vm</a:t>
            </a:r>
            <a:r>
              <a:rPr lang="en-US" sz="2300" dirty="0">
                <a:latin typeface="Cascadia Code" panose="020B0609020000020004" pitchFamily="49" charset="0"/>
                <a:ea typeface="Cascadia Code" panose="020B0609020000020004" pitchFamily="49" charset="0"/>
                <a:cs typeface="Cascadia Code" panose="020B0609020000020004" pitchFamily="49" charset="0"/>
              </a:rPr>
              <a:t> image list-offers –location westus3 –publisher Canonical</a:t>
            </a:r>
            <a:r>
              <a:rPr lang="en-US" dirty="0"/>
              <a:t> and query only the name</a:t>
            </a:r>
            <a:endParaRPr lang="en-US" sz="2400" dirty="0">
              <a:latin typeface="Cascadia Code" panose="020B0609020000020004" pitchFamily="49" charset="0"/>
              <a:ea typeface="Cascadia Code" panose="020B0609020000020004" pitchFamily="49" charset="0"/>
              <a:cs typeface="Cascadia Code" panose="020B0609020000020004" pitchFamily="49" charset="0"/>
            </a:endParaRPr>
          </a:p>
          <a:p>
            <a:r>
              <a:rPr lang="en-US" dirty="0">
                <a:ea typeface="Cascadia Code" panose="020B0609020000020004" pitchFamily="49" charset="0"/>
                <a:cs typeface="Cascadia Code" panose="020B0609020000020004" pitchFamily="49" charset="0"/>
              </a:rPr>
              <a:t>There are only a little over 60 offers from Canonical in WestUS3.</a:t>
            </a:r>
          </a:p>
          <a:p>
            <a:r>
              <a:rPr lang="en-US" dirty="0">
                <a:ea typeface="Cascadia Code" panose="020B0609020000020004" pitchFamily="49" charset="0"/>
                <a:cs typeface="Cascadia Code" panose="020B0609020000020004" pitchFamily="49" charset="0"/>
              </a:rPr>
              <a:t>We know that the nickname for Ubuntu 20.04 is ‘focal’.</a:t>
            </a:r>
          </a:p>
          <a:p>
            <a:r>
              <a:rPr lang="en-US" dirty="0">
                <a:ea typeface="Cascadia Code" panose="020B0609020000020004" pitchFamily="49" charset="0"/>
                <a:cs typeface="Cascadia Code" panose="020B0609020000020004" pitchFamily="49" charset="0"/>
              </a:rPr>
              <a:t>Scanning the list, we see an offer called</a:t>
            </a:r>
            <a:br>
              <a:rPr lang="en-US" dirty="0">
                <a:ea typeface="Cascadia Code" panose="020B0609020000020004" pitchFamily="49" charset="0"/>
                <a:cs typeface="Cascadia Code" panose="020B0609020000020004" pitchFamily="49" charset="0"/>
              </a:rPr>
            </a:br>
            <a:r>
              <a:rPr lang="en-US" dirty="0">
                <a:ea typeface="Cascadia Code" panose="020B0609020000020004" pitchFamily="49" charset="0"/>
                <a:cs typeface="Cascadia Code" panose="020B0609020000020004" pitchFamily="49" charset="0"/>
              </a:rPr>
              <a:t>0001-com-ubuntu-server-focal.</a:t>
            </a:r>
          </a:p>
          <a:p>
            <a:r>
              <a:rPr lang="en-US" dirty="0">
                <a:ea typeface="Cascadia Code" panose="020B0609020000020004" pitchFamily="49" charset="0"/>
                <a:cs typeface="Cascadia Code" panose="020B0609020000020004" pitchFamily="49" charset="0"/>
              </a:rPr>
              <a:t>Now, what about the SKU?</a:t>
            </a:r>
          </a:p>
        </p:txBody>
      </p:sp>
    </p:spTree>
    <p:extLst>
      <p:ext uri="{BB962C8B-B14F-4D97-AF65-F5344CB8AC3E}">
        <p14:creationId xmlns:p14="http://schemas.microsoft.com/office/powerpoint/2010/main" val="3004892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B7B09-BEBF-45B0-9501-2911048A6B5F}"/>
              </a:ext>
            </a:extLst>
          </p:cNvPr>
          <p:cNvSpPr>
            <a:spLocks noGrp="1"/>
          </p:cNvSpPr>
          <p:nvPr>
            <p:ph type="title"/>
          </p:nvPr>
        </p:nvSpPr>
        <p:spPr/>
        <p:txBody>
          <a:bodyPr/>
          <a:lstStyle/>
          <a:p>
            <a:r>
              <a:rPr lang="en-US" dirty="0"/>
              <a:t>Selecting the Right Image</a:t>
            </a:r>
          </a:p>
        </p:txBody>
      </p:sp>
      <p:sp>
        <p:nvSpPr>
          <p:cNvPr id="3" name="Content Placeholder 2">
            <a:extLst>
              <a:ext uri="{FF2B5EF4-FFF2-40B4-BE49-F238E27FC236}">
                <a16:creationId xmlns:a16="http://schemas.microsoft.com/office/drawing/2014/main" id="{543DCA47-4264-4988-868E-1A82EF6D5A2A}"/>
              </a:ext>
            </a:extLst>
          </p:cNvPr>
          <p:cNvSpPr>
            <a:spLocks noGrp="1"/>
          </p:cNvSpPr>
          <p:nvPr>
            <p:ph idx="1"/>
          </p:nvPr>
        </p:nvSpPr>
        <p:spPr>
          <a:xfrm>
            <a:off x="838200" y="1825624"/>
            <a:ext cx="10760765" cy="2130149"/>
          </a:xfrm>
        </p:spPr>
        <p:txBody>
          <a:bodyPr>
            <a:normAutofit fontScale="85000" lnSpcReduction="20000"/>
          </a:bodyPr>
          <a:lstStyle/>
          <a:p>
            <a:r>
              <a:rPr lang="en-US" dirty="0"/>
              <a:t>Amazingly, there are only 3 SKUs for Canonical Ubuntu 20.04 server in WestUS3 – see command below</a:t>
            </a:r>
          </a:p>
          <a:p>
            <a:r>
              <a:rPr lang="en-US" dirty="0"/>
              <a:t>We will guess that we want the -gen2 SKU (It sounds newer)</a:t>
            </a:r>
          </a:p>
          <a:p>
            <a:r>
              <a:rPr lang="en-US" dirty="0"/>
              <a:t>Per the article excerpt above, we can specify ‘latest’ to get the latest version</a:t>
            </a:r>
          </a:p>
          <a:p>
            <a:r>
              <a:rPr lang="en-US" dirty="0"/>
              <a:t>That gives us Canonical:0001-com-ubuntu-server-local:20_04-lts-gen2:latest for the image identifier</a:t>
            </a:r>
          </a:p>
        </p:txBody>
      </p:sp>
      <p:pic>
        <p:nvPicPr>
          <p:cNvPr id="5" name="Picture 4">
            <a:extLst>
              <a:ext uri="{FF2B5EF4-FFF2-40B4-BE49-F238E27FC236}">
                <a16:creationId xmlns:a16="http://schemas.microsoft.com/office/drawing/2014/main" id="{9A5A5BD3-3D51-4A8B-8A95-DFCA70E79ED1}"/>
              </a:ext>
            </a:extLst>
          </p:cNvPr>
          <p:cNvPicPr>
            <a:picLocks noChangeAspect="1"/>
          </p:cNvPicPr>
          <p:nvPr/>
        </p:nvPicPr>
        <p:blipFill>
          <a:blip r:embed="rId2"/>
          <a:stretch>
            <a:fillRect/>
          </a:stretch>
        </p:blipFill>
        <p:spPr>
          <a:xfrm>
            <a:off x="385762" y="4362726"/>
            <a:ext cx="11420475" cy="2295525"/>
          </a:xfrm>
          <a:prstGeom prst="rect">
            <a:avLst/>
          </a:prstGeom>
        </p:spPr>
      </p:pic>
    </p:spTree>
    <p:extLst>
      <p:ext uri="{BB962C8B-B14F-4D97-AF65-F5344CB8AC3E}">
        <p14:creationId xmlns:p14="http://schemas.microsoft.com/office/powerpoint/2010/main" val="3457537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88BD-3049-4127-A4FC-0647B7AEB90B}"/>
              </a:ext>
            </a:extLst>
          </p:cNvPr>
          <p:cNvSpPr>
            <a:spLocks noGrp="1"/>
          </p:cNvSpPr>
          <p:nvPr>
            <p:ph type="title"/>
          </p:nvPr>
        </p:nvSpPr>
        <p:spPr/>
        <p:txBody>
          <a:bodyPr/>
          <a:lstStyle/>
          <a:p>
            <a:r>
              <a:rPr lang="en-US" dirty="0"/>
              <a:t>Selecting the Right Image</a:t>
            </a:r>
          </a:p>
        </p:txBody>
      </p:sp>
      <p:sp>
        <p:nvSpPr>
          <p:cNvPr id="3" name="Content Placeholder 2">
            <a:extLst>
              <a:ext uri="{FF2B5EF4-FFF2-40B4-BE49-F238E27FC236}">
                <a16:creationId xmlns:a16="http://schemas.microsoft.com/office/drawing/2014/main" id="{381CC142-F938-444A-8F1E-30EE4F927331}"/>
              </a:ext>
            </a:extLst>
          </p:cNvPr>
          <p:cNvSpPr>
            <a:spLocks noGrp="1"/>
          </p:cNvSpPr>
          <p:nvPr>
            <p:ph idx="1"/>
          </p:nvPr>
        </p:nvSpPr>
        <p:spPr/>
        <p:txBody>
          <a:bodyPr/>
          <a:lstStyle/>
          <a:p>
            <a:r>
              <a:rPr lang="en-US" dirty="0"/>
              <a:t>Naturally, there is a shortcut to all of the above.</a:t>
            </a:r>
          </a:p>
          <a:p>
            <a:r>
              <a:rPr lang="en-US" dirty="0"/>
              <a:t>I already have a virtual machine that has was created from the image we want. I can display it in the portal – see next slide.</a:t>
            </a:r>
          </a:p>
          <a:p>
            <a:r>
              <a:rPr lang="en-US" dirty="0"/>
              <a:t>But, we won’t always have the advantage of having an existing virtual machine and we’ll need to search through images to find the right one.</a:t>
            </a:r>
          </a:p>
        </p:txBody>
      </p:sp>
    </p:spTree>
    <p:extLst>
      <p:ext uri="{BB962C8B-B14F-4D97-AF65-F5344CB8AC3E}">
        <p14:creationId xmlns:p14="http://schemas.microsoft.com/office/powerpoint/2010/main" val="2135062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46D024-965D-4B4D-B03C-C3180E310FEE}"/>
              </a:ext>
            </a:extLst>
          </p:cNvPr>
          <p:cNvPicPr>
            <a:picLocks noChangeAspect="1"/>
          </p:cNvPicPr>
          <p:nvPr/>
        </p:nvPicPr>
        <p:blipFill>
          <a:blip r:embed="rId2"/>
          <a:stretch>
            <a:fillRect/>
          </a:stretch>
        </p:blipFill>
        <p:spPr>
          <a:xfrm>
            <a:off x="681600" y="268969"/>
            <a:ext cx="10986940" cy="6320061"/>
          </a:xfrm>
          <a:prstGeom prst="rect">
            <a:avLst/>
          </a:prstGeom>
        </p:spPr>
      </p:pic>
    </p:spTree>
    <p:extLst>
      <p:ext uri="{BB962C8B-B14F-4D97-AF65-F5344CB8AC3E}">
        <p14:creationId xmlns:p14="http://schemas.microsoft.com/office/powerpoint/2010/main" val="654404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6DE56-0865-4B70-801B-88396AB68A50}"/>
              </a:ext>
            </a:extLst>
          </p:cNvPr>
          <p:cNvSpPr>
            <a:spLocks noGrp="1"/>
          </p:cNvSpPr>
          <p:nvPr>
            <p:ph type="title"/>
          </p:nvPr>
        </p:nvSpPr>
        <p:spPr/>
        <p:txBody>
          <a:bodyPr/>
          <a:lstStyle/>
          <a:p>
            <a:r>
              <a:rPr lang="en-US" dirty="0"/>
              <a:t>At Long Last, Create the VM</a:t>
            </a:r>
          </a:p>
        </p:txBody>
      </p:sp>
      <p:sp>
        <p:nvSpPr>
          <p:cNvPr id="3" name="Content Placeholder 2">
            <a:extLst>
              <a:ext uri="{FF2B5EF4-FFF2-40B4-BE49-F238E27FC236}">
                <a16:creationId xmlns:a16="http://schemas.microsoft.com/office/drawing/2014/main" id="{8EE32AC9-1B50-4619-A049-F7979481A0B4}"/>
              </a:ext>
            </a:extLst>
          </p:cNvPr>
          <p:cNvSpPr>
            <a:spLocks noGrp="1"/>
          </p:cNvSpPr>
          <p:nvPr>
            <p:ph idx="1"/>
          </p:nvPr>
        </p:nvSpPr>
        <p:spPr>
          <a:xfrm>
            <a:off x="456459" y="1690688"/>
            <a:ext cx="11519517" cy="4797117"/>
          </a:xfrm>
        </p:spPr>
        <p:txBody>
          <a:bodyPr>
            <a:normAutofit fontScale="85000" lnSpcReduction="20000"/>
          </a:bodyPr>
          <a:lstStyle/>
          <a:p>
            <a:r>
              <a:rPr lang="en-US" dirty="0"/>
              <a:t>Create the resource group with a command like</a:t>
            </a:r>
            <a:br>
              <a:rPr lang="en-US" dirty="0"/>
            </a:br>
            <a:r>
              <a:rPr lang="en-US" sz="2400" dirty="0" err="1">
                <a:latin typeface="Cascadia Code" panose="020B0609020000020004" pitchFamily="49" charset="0"/>
                <a:ea typeface="Cascadia Code" panose="020B0609020000020004" pitchFamily="49" charset="0"/>
                <a:cs typeface="Cascadia Code" panose="020B0609020000020004" pitchFamily="49" charset="0"/>
              </a:rPr>
              <a:t>az</a:t>
            </a:r>
            <a:r>
              <a:rPr lang="en-US" sz="2400" dirty="0">
                <a:latin typeface="Cascadia Code" panose="020B0609020000020004" pitchFamily="49" charset="0"/>
                <a:ea typeface="Cascadia Code" panose="020B0609020000020004" pitchFamily="49" charset="0"/>
                <a:cs typeface="Cascadia Code" panose="020B0609020000020004" pitchFamily="49" charset="0"/>
              </a:rPr>
              <a:t> group create –name hop5-rg –location westus3</a:t>
            </a:r>
          </a:p>
          <a:p>
            <a:r>
              <a:rPr lang="en-US" dirty="0"/>
              <a:t>Next, create a virtual machine that meets the requirements with the following command. Note: In your terminal, the command will be all on one line.</a:t>
            </a:r>
          </a:p>
          <a:p>
            <a:r>
              <a:rPr lang="en-US" sz="2400" dirty="0" err="1">
                <a:latin typeface="Cascadia Code" panose="020B0609020000020004" pitchFamily="49" charset="0"/>
                <a:ea typeface="Cascadia Code" panose="020B0609020000020004" pitchFamily="49" charset="0"/>
                <a:cs typeface="Cascadia Code" panose="020B0609020000020004" pitchFamily="49" charset="0"/>
              </a:rPr>
              <a:t>az</a:t>
            </a:r>
            <a:r>
              <a:rPr lang="en-US" sz="2400" dirty="0">
                <a:latin typeface="Cascadia Code" panose="020B0609020000020004" pitchFamily="49" charset="0"/>
                <a:ea typeface="Cascadia Code" panose="020B0609020000020004" pitchFamily="49" charset="0"/>
                <a:cs typeface="Cascadia Code" panose="020B0609020000020004" pitchFamily="49" charset="0"/>
              </a:rPr>
              <a:t> </a:t>
            </a:r>
            <a:r>
              <a:rPr lang="en-US" sz="2400" dirty="0" err="1">
                <a:latin typeface="Cascadia Code" panose="020B0609020000020004" pitchFamily="49" charset="0"/>
                <a:ea typeface="Cascadia Code" panose="020B0609020000020004" pitchFamily="49" charset="0"/>
                <a:cs typeface="Cascadia Code" panose="020B0609020000020004" pitchFamily="49" charset="0"/>
              </a:rPr>
              <a:t>vm</a:t>
            </a:r>
            <a:r>
              <a:rPr lang="en-US" sz="2400" dirty="0">
                <a:latin typeface="Cascadia Code" panose="020B0609020000020004" pitchFamily="49" charset="0"/>
                <a:ea typeface="Cascadia Code" panose="020B0609020000020004" pitchFamily="49" charset="0"/>
                <a:cs typeface="Cascadia Code" panose="020B0609020000020004" pitchFamily="49" charset="0"/>
              </a:rPr>
              <a:t> create </a:t>
            </a:r>
            <a:br>
              <a:rPr lang="en-US" sz="2400" dirty="0">
                <a:latin typeface="Cascadia Code" panose="020B0609020000020004" pitchFamily="49" charset="0"/>
                <a:ea typeface="Cascadia Code" panose="020B0609020000020004" pitchFamily="49" charset="0"/>
                <a:cs typeface="Cascadia Code" panose="020B0609020000020004" pitchFamily="49" charset="0"/>
              </a:rPr>
            </a:br>
            <a:r>
              <a:rPr lang="en-US" sz="2400" dirty="0">
                <a:latin typeface="Cascadia Code" panose="020B0609020000020004" pitchFamily="49" charset="0"/>
                <a:ea typeface="Cascadia Code" panose="020B0609020000020004" pitchFamily="49" charset="0"/>
                <a:cs typeface="Cascadia Code" panose="020B0609020000020004" pitchFamily="49" charset="0"/>
              </a:rPr>
              <a:t>	--name hop5-vm </a:t>
            </a:r>
            <a:br>
              <a:rPr lang="en-US" sz="2400" dirty="0">
                <a:latin typeface="Cascadia Code" panose="020B0609020000020004" pitchFamily="49" charset="0"/>
                <a:ea typeface="Cascadia Code" panose="020B0609020000020004" pitchFamily="49" charset="0"/>
                <a:cs typeface="Cascadia Code" panose="020B0609020000020004" pitchFamily="49" charset="0"/>
              </a:rPr>
            </a:br>
            <a:r>
              <a:rPr lang="en-US" sz="2400" dirty="0">
                <a:latin typeface="Cascadia Code" panose="020B0609020000020004" pitchFamily="49" charset="0"/>
                <a:ea typeface="Cascadia Code" panose="020B0609020000020004" pitchFamily="49" charset="0"/>
                <a:cs typeface="Cascadia Code" panose="020B0609020000020004" pitchFamily="49" charset="0"/>
              </a:rPr>
              <a:t>	--resource-group hop5-rg </a:t>
            </a:r>
            <a:br>
              <a:rPr lang="en-US" sz="2400" dirty="0">
                <a:latin typeface="Cascadia Code" panose="020B0609020000020004" pitchFamily="49" charset="0"/>
                <a:ea typeface="Cascadia Code" panose="020B0609020000020004" pitchFamily="49" charset="0"/>
                <a:cs typeface="Cascadia Code" panose="020B0609020000020004" pitchFamily="49" charset="0"/>
              </a:rPr>
            </a:br>
            <a:r>
              <a:rPr lang="en-US" sz="2400" dirty="0">
                <a:latin typeface="Cascadia Code" panose="020B0609020000020004" pitchFamily="49" charset="0"/>
                <a:ea typeface="Cascadia Code" panose="020B0609020000020004" pitchFamily="49" charset="0"/>
                <a:cs typeface="Cascadia Code" panose="020B0609020000020004" pitchFamily="49" charset="0"/>
              </a:rPr>
              <a:t>	--image </a:t>
            </a:r>
            <a:r>
              <a:rPr lang="en-US" sz="2200" dirty="0">
                <a:latin typeface="Cascadia Code" panose="020B0609020000020004" pitchFamily="49" charset="0"/>
                <a:ea typeface="Cascadia Code" panose="020B0609020000020004" pitchFamily="49" charset="0"/>
                <a:cs typeface="Cascadia Code" panose="020B0609020000020004" pitchFamily="49" charset="0"/>
              </a:rPr>
              <a:t>Canonical:0001-com-ubuntu-server-focal:20_04-lts-gen2:latest</a:t>
            </a:r>
            <a:br>
              <a:rPr lang="en-US" sz="2400" dirty="0">
                <a:latin typeface="Cascadia Code" panose="020B0609020000020004" pitchFamily="49" charset="0"/>
                <a:ea typeface="Cascadia Code" panose="020B0609020000020004" pitchFamily="49" charset="0"/>
                <a:cs typeface="Cascadia Code" panose="020B0609020000020004" pitchFamily="49" charset="0"/>
              </a:rPr>
            </a:br>
            <a:r>
              <a:rPr lang="en-US" sz="2400" dirty="0">
                <a:latin typeface="Cascadia Code" panose="020B0609020000020004" pitchFamily="49" charset="0"/>
                <a:ea typeface="Cascadia Code" panose="020B0609020000020004" pitchFamily="49" charset="0"/>
                <a:cs typeface="Cascadia Code" panose="020B0609020000020004" pitchFamily="49" charset="0"/>
              </a:rPr>
              <a:t>	--public-</a:t>
            </a:r>
            <a:r>
              <a:rPr lang="en-US" sz="2400" dirty="0" err="1">
                <a:latin typeface="Cascadia Code" panose="020B0609020000020004" pitchFamily="49" charset="0"/>
                <a:ea typeface="Cascadia Code" panose="020B0609020000020004" pitchFamily="49" charset="0"/>
                <a:cs typeface="Cascadia Code" panose="020B0609020000020004" pitchFamily="49" charset="0"/>
              </a:rPr>
              <a:t>ip</a:t>
            </a:r>
            <a:r>
              <a:rPr lang="en-US" sz="2400" dirty="0">
                <a:latin typeface="Cascadia Code" panose="020B0609020000020004" pitchFamily="49" charset="0"/>
                <a:ea typeface="Cascadia Code" panose="020B0609020000020004" pitchFamily="49" charset="0"/>
                <a:cs typeface="Cascadia Code" panose="020B0609020000020004" pitchFamily="49" charset="0"/>
              </a:rPr>
              <a:t>-</a:t>
            </a:r>
            <a:r>
              <a:rPr lang="en-US" sz="2400" dirty="0" err="1">
                <a:latin typeface="Cascadia Code" panose="020B0609020000020004" pitchFamily="49" charset="0"/>
                <a:ea typeface="Cascadia Code" panose="020B0609020000020004" pitchFamily="49" charset="0"/>
                <a:cs typeface="Cascadia Code" panose="020B0609020000020004" pitchFamily="49" charset="0"/>
              </a:rPr>
              <a:t>sku</a:t>
            </a:r>
            <a:r>
              <a:rPr lang="en-US" sz="2400" dirty="0">
                <a:latin typeface="Cascadia Code" panose="020B0609020000020004" pitchFamily="49" charset="0"/>
                <a:ea typeface="Cascadia Code" panose="020B0609020000020004" pitchFamily="49" charset="0"/>
                <a:cs typeface="Cascadia Code" panose="020B0609020000020004" pitchFamily="49" charset="0"/>
              </a:rPr>
              <a:t> Standard</a:t>
            </a:r>
            <a:br>
              <a:rPr lang="en-US" sz="2400" dirty="0">
                <a:latin typeface="Cascadia Code" panose="020B0609020000020004" pitchFamily="49" charset="0"/>
                <a:ea typeface="Cascadia Code" panose="020B0609020000020004" pitchFamily="49" charset="0"/>
                <a:cs typeface="Cascadia Code" panose="020B0609020000020004" pitchFamily="49" charset="0"/>
              </a:rPr>
            </a:br>
            <a:r>
              <a:rPr lang="en-US" sz="2400" dirty="0">
                <a:latin typeface="Cascadia Code" panose="020B0609020000020004" pitchFamily="49" charset="0"/>
                <a:ea typeface="Cascadia Code" panose="020B0609020000020004" pitchFamily="49" charset="0"/>
                <a:cs typeface="Cascadia Code" panose="020B0609020000020004" pitchFamily="49" charset="0"/>
              </a:rPr>
              <a:t>	--admin-username ubuntu</a:t>
            </a:r>
            <a:br>
              <a:rPr lang="en-US" sz="2400" dirty="0">
                <a:latin typeface="Cascadia Code" panose="020B0609020000020004" pitchFamily="49" charset="0"/>
                <a:ea typeface="Cascadia Code" panose="020B0609020000020004" pitchFamily="49" charset="0"/>
                <a:cs typeface="Cascadia Code" panose="020B0609020000020004" pitchFamily="49" charset="0"/>
              </a:rPr>
            </a:br>
            <a:r>
              <a:rPr lang="en-US" sz="2400" dirty="0">
                <a:latin typeface="Cascadia Code" panose="020B0609020000020004" pitchFamily="49" charset="0"/>
                <a:ea typeface="Cascadia Code" panose="020B0609020000020004" pitchFamily="49" charset="0"/>
                <a:cs typeface="Cascadia Code" panose="020B0609020000020004" pitchFamily="49" charset="0"/>
              </a:rPr>
              <a:t>	--generate-</a:t>
            </a:r>
            <a:r>
              <a:rPr lang="en-US" sz="2400" dirty="0" err="1">
                <a:latin typeface="Cascadia Code" panose="020B0609020000020004" pitchFamily="49" charset="0"/>
                <a:ea typeface="Cascadia Code" panose="020B0609020000020004" pitchFamily="49" charset="0"/>
                <a:cs typeface="Cascadia Code" panose="020B0609020000020004" pitchFamily="49" charset="0"/>
              </a:rPr>
              <a:t>ssh</a:t>
            </a:r>
            <a:r>
              <a:rPr lang="en-US" sz="2400" dirty="0">
                <a:latin typeface="Cascadia Code" panose="020B0609020000020004" pitchFamily="49" charset="0"/>
                <a:ea typeface="Cascadia Code" panose="020B0609020000020004" pitchFamily="49" charset="0"/>
                <a:cs typeface="Cascadia Code" panose="020B0609020000020004" pitchFamily="49" charset="0"/>
              </a:rPr>
              <a:t>-keys</a:t>
            </a:r>
          </a:p>
          <a:p>
            <a:r>
              <a:rPr lang="en-US" dirty="0">
                <a:ea typeface="Cascadia Code" panose="020B0609020000020004" pitchFamily="49" charset="0"/>
                <a:cs typeface="Cascadia Code" panose="020B0609020000020004" pitchFamily="49" charset="0"/>
              </a:rPr>
              <a:t>When the above is done, the SSH key pair files will be in ~.</a:t>
            </a:r>
            <a:r>
              <a:rPr lang="en-US" dirty="0" err="1">
                <a:ea typeface="Cascadia Code" panose="020B0609020000020004" pitchFamily="49" charset="0"/>
                <a:cs typeface="Cascadia Code" panose="020B0609020000020004" pitchFamily="49" charset="0"/>
              </a:rPr>
              <a:t>ssh</a:t>
            </a:r>
            <a:r>
              <a:rPr lang="en-US" dirty="0">
                <a:ea typeface="Cascadia Code" panose="020B0609020000020004" pitchFamily="49" charset="0"/>
                <a:cs typeface="Cascadia Code" panose="020B0609020000020004" pitchFamily="49" charset="0"/>
              </a:rPr>
              <a:t>/</a:t>
            </a:r>
            <a:r>
              <a:rPr lang="en-US" dirty="0" err="1">
                <a:ea typeface="Cascadia Code" panose="020B0609020000020004" pitchFamily="49" charset="0"/>
                <a:cs typeface="Cascadia Code" panose="020B0609020000020004" pitchFamily="49" charset="0"/>
              </a:rPr>
              <a:t>id_rsa</a:t>
            </a:r>
            <a:r>
              <a:rPr lang="en-US" dirty="0">
                <a:ea typeface="Cascadia Code" panose="020B0609020000020004" pitchFamily="49" charset="0"/>
                <a:cs typeface="Cascadia Code" panose="020B0609020000020004" pitchFamily="49" charset="0"/>
              </a:rPr>
              <a:t> and ~/.</a:t>
            </a:r>
            <a:r>
              <a:rPr lang="en-US" dirty="0" err="1">
                <a:ea typeface="Cascadia Code" panose="020B0609020000020004" pitchFamily="49" charset="0"/>
                <a:cs typeface="Cascadia Code" panose="020B0609020000020004" pitchFamily="49" charset="0"/>
              </a:rPr>
              <a:t>ssh</a:t>
            </a:r>
            <a:r>
              <a:rPr lang="en-US" dirty="0">
                <a:ea typeface="Cascadia Code" panose="020B0609020000020004" pitchFamily="49" charset="0"/>
                <a:cs typeface="Cascadia Code" panose="020B0609020000020004" pitchFamily="49" charset="0"/>
              </a:rPr>
              <a:t>/id_rsa.pub. Download the private key to your client computer and import into </a:t>
            </a:r>
            <a:r>
              <a:rPr lang="en-US" dirty="0" err="1">
                <a:ea typeface="Cascadia Code" panose="020B0609020000020004" pitchFamily="49" charset="0"/>
                <a:cs typeface="Cascadia Code" panose="020B0609020000020004" pitchFamily="49" charset="0"/>
              </a:rPr>
              <a:t>BitVise</a:t>
            </a:r>
            <a:r>
              <a:rPr lang="en-US" dirty="0">
                <a:ea typeface="Cascadia Code" panose="020B0609020000020004" pitchFamily="49" charset="0"/>
                <a:cs typeface="Cascadia Code" panose="020B0609020000020004" pitchFamily="49" charset="0"/>
              </a:rPr>
              <a:t> SSH.</a:t>
            </a:r>
          </a:p>
          <a:p>
            <a:r>
              <a:rPr lang="en-US" dirty="0">
                <a:ea typeface="Cascadia Code" panose="020B0609020000020004" pitchFamily="49" charset="0"/>
                <a:cs typeface="Cascadia Code" panose="020B0609020000020004" pitchFamily="49" charset="0"/>
              </a:rPr>
              <a:t>Connect to your VM and look around to be sure the requirements were met</a:t>
            </a:r>
          </a:p>
          <a:p>
            <a:r>
              <a:rPr lang="en-US" dirty="0">
                <a:ea typeface="Cascadia Code" panose="020B0609020000020004" pitchFamily="49" charset="0"/>
                <a:cs typeface="Cascadia Code" panose="020B0609020000020004" pitchFamily="49" charset="0"/>
              </a:rPr>
              <a:t>For your submission, include the script, the script output, and a screen shot of your SSH connection to the new VM</a:t>
            </a:r>
          </a:p>
          <a:p>
            <a:endParaRPr lang="en-US" dirty="0"/>
          </a:p>
        </p:txBody>
      </p:sp>
    </p:spTree>
    <p:extLst>
      <p:ext uri="{BB962C8B-B14F-4D97-AF65-F5344CB8AC3E}">
        <p14:creationId xmlns:p14="http://schemas.microsoft.com/office/powerpoint/2010/main" val="3916504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4CC07-7732-4FE6-B510-EC73E483CC21}"/>
              </a:ext>
            </a:extLst>
          </p:cNvPr>
          <p:cNvSpPr>
            <a:spLocks noGrp="1"/>
          </p:cNvSpPr>
          <p:nvPr>
            <p:ph type="title"/>
          </p:nvPr>
        </p:nvSpPr>
        <p:spPr/>
        <p:txBody>
          <a:bodyPr/>
          <a:lstStyle/>
          <a:p>
            <a:r>
              <a:rPr lang="en-US" dirty="0"/>
              <a:t>Making a bash Script</a:t>
            </a:r>
          </a:p>
        </p:txBody>
      </p:sp>
      <p:sp>
        <p:nvSpPr>
          <p:cNvPr id="3" name="Content Placeholder 2">
            <a:extLst>
              <a:ext uri="{FF2B5EF4-FFF2-40B4-BE49-F238E27FC236}">
                <a16:creationId xmlns:a16="http://schemas.microsoft.com/office/drawing/2014/main" id="{A262C1AC-A126-4BF7-BE68-4D7BC4E25257}"/>
              </a:ext>
            </a:extLst>
          </p:cNvPr>
          <p:cNvSpPr>
            <a:spLocks noGrp="1"/>
          </p:cNvSpPr>
          <p:nvPr>
            <p:ph idx="1"/>
          </p:nvPr>
        </p:nvSpPr>
        <p:spPr/>
        <p:txBody>
          <a:bodyPr/>
          <a:lstStyle/>
          <a:p>
            <a:r>
              <a:rPr lang="en-US" dirty="0"/>
              <a:t>You want to be on Linux for this</a:t>
            </a:r>
          </a:p>
          <a:p>
            <a:r>
              <a:rPr lang="en-US" dirty="0"/>
              <a:t>Put </a:t>
            </a:r>
            <a:r>
              <a:rPr lang="en-US" sz="2800" dirty="0">
                <a:latin typeface="Cascadia Code" panose="020B0609020000020004" pitchFamily="49" charset="0"/>
                <a:ea typeface="Cascadia Code" panose="020B0609020000020004" pitchFamily="49" charset="0"/>
                <a:cs typeface="Cascadia Code" panose="020B0609020000020004" pitchFamily="49" charset="0"/>
              </a:rPr>
              <a:t>#!/usr/bin/bash</a:t>
            </a:r>
            <a:r>
              <a:rPr lang="en-US" dirty="0"/>
              <a:t> on the first line of the script</a:t>
            </a:r>
          </a:p>
          <a:p>
            <a:r>
              <a:rPr lang="en-US" dirty="0"/>
              <a:t>It is customary to save the file with .</a:t>
            </a:r>
            <a:r>
              <a:rPr lang="en-US" dirty="0" err="1"/>
              <a:t>sh</a:t>
            </a:r>
            <a:r>
              <a:rPr lang="en-US" dirty="0"/>
              <a:t> at the end of the file name</a:t>
            </a:r>
          </a:p>
          <a:p>
            <a:r>
              <a:rPr lang="en-US" dirty="0"/>
              <a:t>Use </a:t>
            </a:r>
            <a:r>
              <a:rPr lang="en-US" dirty="0" err="1">
                <a:latin typeface="Cascadia Code" panose="020B0609020000020004" pitchFamily="49" charset="0"/>
                <a:ea typeface="Cascadia Code" panose="020B0609020000020004" pitchFamily="49" charset="0"/>
                <a:cs typeface="Cascadia Code" panose="020B0609020000020004" pitchFamily="49" charset="0"/>
              </a:rPr>
              <a:t>chmod</a:t>
            </a:r>
            <a:r>
              <a:rPr lang="en-US" dirty="0">
                <a:latin typeface="Cascadia Code" panose="020B0609020000020004" pitchFamily="49" charset="0"/>
                <a:ea typeface="Cascadia Code" panose="020B0609020000020004" pitchFamily="49" charset="0"/>
                <a:cs typeface="Cascadia Code" panose="020B0609020000020004" pitchFamily="49" charset="0"/>
              </a:rPr>
              <a:t> +x myscript.sh</a:t>
            </a:r>
            <a:r>
              <a:rPr lang="en-US" dirty="0"/>
              <a:t> to mark the script as executable</a:t>
            </a:r>
          </a:p>
          <a:p>
            <a:r>
              <a:rPr lang="en-US" dirty="0"/>
              <a:t>You can then run the script with </a:t>
            </a:r>
            <a:r>
              <a:rPr lang="en-US" dirty="0">
                <a:latin typeface="Cascadia Code" panose="020B0609020000020004" pitchFamily="49" charset="0"/>
                <a:ea typeface="Cascadia Code" panose="020B0609020000020004" pitchFamily="49" charset="0"/>
                <a:cs typeface="Cascadia Code" panose="020B0609020000020004" pitchFamily="49" charset="0"/>
              </a:rPr>
              <a:t>./myscript.sh</a:t>
            </a:r>
          </a:p>
          <a:p>
            <a:r>
              <a:rPr lang="en-US" dirty="0">
                <a:ea typeface="Cascadia Code" panose="020B0609020000020004" pitchFamily="49" charset="0"/>
                <a:cs typeface="Cascadia Code" panose="020B0609020000020004" pitchFamily="49" charset="0"/>
              </a:rPr>
              <a:t>You can do simple “logging” using the </a:t>
            </a:r>
            <a:r>
              <a:rPr lang="en-US" dirty="0">
                <a:latin typeface="Cascadia Code" panose="020B0609020000020004" pitchFamily="49" charset="0"/>
                <a:ea typeface="Cascadia Code" panose="020B0609020000020004" pitchFamily="49" charset="0"/>
                <a:cs typeface="Cascadia Code" panose="020B0609020000020004" pitchFamily="49" charset="0"/>
              </a:rPr>
              <a:t>echo</a:t>
            </a:r>
            <a:r>
              <a:rPr lang="en-US" dirty="0">
                <a:ea typeface="Cascadia Code" panose="020B0609020000020004" pitchFamily="49" charset="0"/>
                <a:cs typeface="Cascadia Code" panose="020B0609020000020004" pitchFamily="49" charset="0"/>
              </a:rPr>
              <a:t> statement if you want to add polish to your output</a:t>
            </a:r>
          </a:p>
          <a:p>
            <a:endParaRPr lang="en-US" dirty="0"/>
          </a:p>
        </p:txBody>
      </p:sp>
    </p:spTree>
    <p:extLst>
      <p:ext uri="{BB962C8B-B14F-4D97-AF65-F5344CB8AC3E}">
        <p14:creationId xmlns:p14="http://schemas.microsoft.com/office/powerpoint/2010/main" val="106651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55BD3-8231-4C8C-BB7F-B337B04232A5}"/>
              </a:ext>
            </a:extLst>
          </p:cNvPr>
          <p:cNvSpPr>
            <a:spLocks noGrp="1"/>
          </p:cNvSpPr>
          <p:nvPr>
            <p:ph type="title"/>
          </p:nvPr>
        </p:nvSpPr>
        <p:spPr/>
        <p:txBody>
          <a:bodyPr/>
          <a:lstStyle/>
          <a:p>
            <a:r>
              <a:rPr lang="en-US" dirty="0" err="1"/>
              <a:t>JMESPath</a:t>
            </a:r>
            <a:r>
              <a:rPr lang="en-US" dirty="0"/>
              <a:t> Formatting</a:t>
            </a:r>
          </a:p>
        </p:txBody>
      </p:sp>
      <p:sp>
        <p:nvSpPr>
          <p:cNvPr id="3" name="Content Placeholder 2">
            <a:extLst>
              <a:ext uri="{FF2B5EF4-FFF2-40B4-BE49-F238E27FC236}">
                <a16:creationId xmlns:a16="http://schemas.microsoft.com/office/drawing/2014/main" id="{0014161D-92F0-4A0D-8591-533FCEBFD7A1}"/>
              </a:ext>
            </a:extLst>
          </p:cNvPr>
          <p:cNvSpPr>
            <a:spLocks noGrp="1"/>
          </p:cNvSpPr>
          <p:nvPr>
            <p:ph idx="1"/>
          </p:nvPr>
        </p:nvSpPr>
        <p:spPr/>
        <p:txBody>
          <a:bodyPr/>
          <a:lstStyle/>
          <a:p>
            <a:r>
              <a:rPr lang="en-US" dirty="0"/>
              <a:t>To complete this project, you will need to use the </a:t>
            </a:r>
            <a:r>
              <a:rPr lang="en-US" dirty="0" err="1"/>
              <a:t>JMESPath</a:t>
            </a:r>
            <a:r>
              <a:rPr lang="en-US" dirty="0"/>
              <a:t> framework we covered in class and the –output option to format your command output.</a:t>
            </a:r>
          </a:p>
          <a:p>
            <a:r>
              <a:rPr lang="en-US" dirty="0"/>
              <a:t>Two useful resources for reviewing </a:t>
            </a:r>
            <a:r>
              <a:rPr lang="en-US" dirty="0" err="1"/>
              <a:t>JMESPath</a:t>
            </a:r>
            <a:r>
              <a:rPr lang="en-US" dirty="0"/>
              <a:t>:</a:t>
            </a:r>
          </a:p>
          <a:p>
            <a:pPr lvl="1"/>
            <a:r>
              <a:rPr lang="en-US" dirty="0">
                <a:hlinkClick r:id="rId2"/>
              </a:rPr>
              <a:t>https://jmespath.org/tutorial.html</a:t>
            </a:r>
            <a:endParaRPr lang="en-US" dirty="0"/>
          </a:p>
          <a:p>
            <a:pPr lvl="1"/>
            <a:r>
              <a:rPr lang="en-US" dirty="0">
                <a:hlinkClick r:id="rId3"/>
              </a:rPr>
              <a:t>https://jmespath.org/examples.html</a:t>
            </a:r>
            <a:endParaRPr lang="en-US" dirty="0"/>
          </a:p>
          <a:p>
            <a:endParaRPr lang="en-US" dirty="0"/>
          </a:p>
        </p:txBody>
      </p:sp>
    </p:spTree>
    <p:extLst>
      <p:ext uri="{BB962C8B-B14F-4D97-AF65-F5344CB8AC3E}">
        <p14:creationId xmlns:p14="http://schemas.microsoft.com/office/powerpoint/2010/main" val="210162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BD485-A026-44A6-9F0F-A79486511DAE}"/>
              </a:ext>
            </a:extLst>
          </p:cNvPr>
          <p:cNvSpPr>
            <a:spLocks noGrp="1"/>
          </p:cNvSpPr>
          <p:nvPr>
            <p:ph type="title"/>
          </p:nvPr>
        </p:nvSpPr>
        <p:spPr/>
        <p:txBody>
          <a:bodyPr/>
          <a:lstStyle/>
          <a:p>
            <a:r>
              <a:rPr lang="en-US" dirty="0"/>
              <a:t>Resource Query 1</a:t>
            </a:r>
            <a:br>
              <a:rPr lang="en-US" dirty="0"/>
            </a:br>
            <a:r>
              <a:rPr lang="en-US" dirty="0" err="1"/>
              <a:t>az</a:t>
            </a:r>
            <a:r>
              <a:rPr lang="en-US" dirty="0"/>
              <a:t> group list</a:t>
            </a:r>
          </a:p>
        </p:txBody>
      </p:sp>
      <p:sp>
        <p:nvSpPr>
          <p:cNvPr id="3" name="Content Placeholder 2">
            <a:extLst>
              <a:ext uri="{FF2B5EF4-FFF2-40B4-BE49-F238E27FC236}">
                <a16:creationId xmlns:a16="http://schemas.microsoft.com/office/drawing/2014/main" id="{1F22496E-5F16-4FC2-9550-DDCD802F75D0}"/>
              </a:ext>
            </a:extLst>
          </p:cNvPr>
          <p:cNvSpPr>
            <a:spLocks noGrp="1"/>
          </p:cNvSpPr>
          <p:nvPr>
            <p:ph idx="1"/>
          </p:nvPr>
        </p:nvSpPr>
        <p:spPr/>
        <p:txBody>
          <a:bodyPr/>
          <a:lstStyle/>
          <a:p>
            <a:r>
              <a:rPr lang="en-US" dirty="0"/>
              <a:t>Using the </a:t>
            </a:r>
            <a:r>
              <a:rPr lang="en-US" dirty="0" err="1"/>
              <a:t>az</a:t>
            </a:r>
            <a:r>
              <a:rPr lang="en-US" dirty="0"/>
              <a:t> group list command, display a list of the resource groups in your account</a:t>
            </a:r>
          </a:p>
          <a:p>
            <a:r>
              <a:rPr lang="en-US" dirty="0"/>
              <a:t>In the output, include only the name and location of each resource group</a:t>
            </a:r>
          </a:p>
          <a:p>
            <a:r>
              <a:rPr lang="en-US" dirty="0"/>
              <a:t>Format your output as a table with column headings at the top of the table</a:t>
            </a:r>
          </a:p>
        </p:txBody>
      </p:sp>
    </p:spTree>
    <p:extLst>
      <p:ext uri="{BB962C8B-B14F-4D97-AF65-F5344CB8AC3E}">
        <p14:creationId xmlns:p14="http://schemas.microsoft.com/office/powerpoint/2010/main" val="1095766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22B4A-F41C-45AE-A603-D65D89DB3DE4}"/>
              </a:ext>
            </a:extLst>
          </p:cNvPr>
          <p:cNvSpPr>
            <a:spLocks noGrp="1"/>
          </p:cNvSpPr>
          <p:nvPr>
            <p:ph type="title"/>
          </p:nvPr>
        </p:nvSpPr>
        <p:spPr/>
        <p:txBody>
          <a:bodyPr/>
          <a:lstStyle/>
          <a:p>
            <a:r>
              <a:rPr lang="en-US" dirty="0"/>
              <a:t>Resource Query 2</a:t>
            </a:r>
            <a:br>
              <a:rPr lang="en-US" dirty="0"/>
            </a:br>
            <a:r>
              <a:rPr lang="en-US" dirty="0" err="1"/>
              <a:t>az</a:t>
            </a:r>
            <a:r>
              <a:rPr lang="en-US" dirty="0"/>
              <a:t> resource list</a:t>
            </a:r>
          </a:p>
        </p:txBody>
      </p:sp>
      <p:sp>
        <p:nvSpPr>
          <p:cNvPr id="3" name="Content Placeholder 2">
            <a:extLst>
              <a:ext uri="{FF2B5EF4-FFF2-40B4-BE49-F238E27FC236}">
                <a16:creationId xmlns:a16="http://schemas.microsoft.com/office/drawing/2014/main" id="{2C8D5ADD-0437-4147-BE13-B6F631FF45CF}"/>
              </a:ext>
            </a:extLst>
          </p:cNvPr>
          <p:cNvSpPr>
            <a:spLocks noGrp="1"/>
          </p:cNvSpPr>
          <p:nvPr>
            <p:ph idx="1"/>
          </p:nvPr>
        </p:nvSpPr>
        <p:spPr/>
        <p:txBody>
          <a:bodyPr/>
          <a:lstStyle/>
          <a:p>
            <a:r>
              <a:rPr lang="en-US" dirty="0"/>
              <a:t>Using the </a:t>
            </a:r>
            <a:r>
              <a:rPr lang="en-US" dirty="0" err="1"/>
              <a:t>az</a:t>
            </a:r>
            <a:r>
              <a:rPr lang="en-US" dirty="0"/>
              <a:t> resource list command, display a list of all the resources in your account, across all resource groups</a:t>
            </a:r>
          </a:p>
          <a:p>
            <a:r>
              <a:rPr lang="en-US" dirty="0"/>
              <a:t>For each resource, include only the name, resource type, resource group name, location, date/time created, and date/time last changed</a:t>
            </a:r>
          </a:p>
          <a:p>
            <a:r>
              <a:rPr lang="en-US" dirty="0"/>
              <a:t>Display the output as an array of </a:t>
            </a:r>
            <a:r>
              <a:rPr lang="en-US" dirty="0" err="1"/>
              <a:t>json</a:t>
            </a:r>
            <a:r>
              <a:rPr lang="en-US" dirty="0"/>
              <a:t> objects</a:t>
            </a:r>
          </a:p>
        </p:txBody>
      </p:sp>
    </p:spTree>
    <p:extLst>
      <p:ext uri="{BB962C8B-B14F-4D97-AF65-F5344CB8AC3E}">
        <p14:creationId xmlns:p14="http://schemas.microsoft.com/office/powerpoint/2010/main" val="217438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6693-426B-41A7-BD21-F6712D1B4D0F}"/>
              </a:ext>
            </a:extLst>
          </p:cNvPr>
          <p:cNvSpPr>
            <a:spLocks noGrp="1"/>
          </p:cNvSpPr>
          <p:nvPr>
            <p:ph type="title"/>
          </p:nvPr>
        </p:nvSpPr>
        <p:spPr/>
        <p:txBody>
          <a:bodyPr/>
          <a:lstStyle/>
          <a:p>
            <a:r>
              <a:rPr lang="en-US" dirty="0"/>
              <a:t>Resource Query 3</a:t>
            </a:r>
            <a:br>
              <a:rPr lang="en-US" dirty="0"/>
            </a:br>
            <a:r>
              <a:rPr lang="en-US" dirty="0" err="1"/>
              <a:t>az</a:t>
            </a:r>
            <a:r>
              <a:rPr lang="en-US" dirty="0"/>
              <a:t> </a:t>
            </a:r>
            <a:r>
              <a:rPr lang="en-US" dirty="0" err="1"/>
              <a:t>vm</a:t>
            </a:r>
            <a:r>
              <a:rPr lang="en-US" dirty="0"/>
              <a:t> list</a:t>
            </a:r>
          </a:p>
        </p:txBody>
      </p:sp>
      <p:sp>
        <p:nvSpPr>
          <p:cNvPr id="3" name="Content Placeholder 2">
            <a:extLst>
              <a:ext uri="{FF2B5EF4-FFF2-40B4-BE49-F238E27FC236}">
                <a16:creationId xmlns:a16="http://schemas.microsoft.com/office/drawing/2014/main" id="{89D98342-1D9C-4CE6-9D17-2FEFB54E91FB}"/>
              </a:ext>
            </a:extLst>
          </p:cNvPr>
          <p:cNvSpPr>
            <a:spLocks noGrp="1"/>
          </p:cNvSpPr>
          <p:nvPr>
            <p:ph idx="1"/>
          </p:nvPr>
        </p:nvSpPr>
        <p:spPr/>
        <p:txBody>
          <a:bodyPr>
            <a:normAutofit fontScale="92500" lnSpcReduction="20000"/>
          </a:bodyPr>
          <a:lstStyle/>
          <a:p>
            <a:r>
              <a:rPr lang="en-US" dirty="0"/>
              <a:t>Using the </a:t>
            </a:r>
            <a:r>
              <a:rPr lang="en-US" dirty="0" err="1"/>
              <a:t>az</a:t>
            </a:r>
            <a:r>
              <a:rPr lang="en-US" dirty="0"/>
              <a:t> </a:t>
            </a:r>
            <a:r>
              <a:rPr lang="en-US" dirty="0" err="1"/>
              <a:t>vm</a:t>
            </a:r>
            <a:r>
              <a:rPr lang="en-US" dirty="0"/>
              <a:t> list command, display a list of all virtual machines in your account, across all resource groups</a:t>
            </a:r>
          </a:p>
          <a:p>
            <a:r>
              <a:rPr lang="en-US" dirty="0"/>
              <a:t>For each virtual machine, display the following</a:t>
            </a:r>
          </a:p>
          <a:p>
            <a:pPr lvl="1"/>
            <a:r>
              <a:rPr lang="en-US" dirty="0"/>
              <a:t>VM name</a:t>
            </a:r>
          </a:p>
          <a:p>
            <a:pPr lvl="1"/>
            <a:r>
              <a:rPr lang="en-US" dirty="0"/>
              <a:t>The path to where the SSH public key is stored</a:t>
            </a:r>
          </a:p>
          <a:p>
            <a:pPr lvl="1"/>
            <a:r>
              <a:rPr lang="en-US" dirty="0"/>
              <a:t>VM location</a:t>
            </a:r>
          </a:p>
          <a:p>
            <a:pPr lvl="1"/>
            <a:r>
              <a:rPr lang="en-US" dirty="0"/>
              <a:t>Resource group name</a:t>
            </a:r>
          </a:p>
          <a:p>
            <a:pPr lvl="1"/>
            <a:r>
              <a:rPr lang="en-US" dirty="0"/>
              <a:t>Admin user name</a:t>
            </a:r>
          </a:p>
          <a:p>
            <a:pPr lvl="1"/>
            <a:r>
              <a:rPr lang="en-US" dirty="0"/>
              <a:t>Time of VM creation</a:t>
            </a:r>
          </a:p>
          <a:p>
            <a:pPr lvl="1"/>
            <a:r>
              <a:rPr lang="en-US" dirty="0"/>
              <a:t>VM Size</a:t>
            </a:r>
          </a:p>
          <a:p>
            <a:pPr lvl="1"/>
            <a:r>
              <a:rPr lang="en-US" dirty="0"/>
              <a:t>VM state </a:t>
            </a:r>
            <a:r>
              <a:rPr lang="en-US" dirty="0" err="1"/>
              <a:t>eg.</a:t>
            </a:r>
            <a:r>
              <a:rPr lang="en-US" dirty="0"/>
              <a:t> Running, Stopped (deallocated). Hint: To get this will require the -d or </a:t>
            </a:r>
            <a:br>
              <a:rPr lang="en-US" dirty="0"/>
            </a:br>
            <a:r>
              <a:rPr lang="en-US" dirty="0"/>
              <a:t>–show-details option on the command</a:t>
            </a:r>
          </a:p>
          <a:p>
            <a:r>
              <a:rPr lang="en-US" dirty="0"/>
              <a:t>Display the output as an array of JSON objects</a:t>
            </a:r>
          </a:p>
        </p:txBody>
      </p:sp>
    </p:spTree>
    <p:extLst>
      <p:ext uri="{BB962C8B-B14F-4D97-AF65-F5344CB8AC3E}">
        <p14:creationId xmlns:p14="http://schemas.microsoft.com/office/powerpoint/2010/main" val="1632492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57A3D-638B-4E1A-BFB0-0271AEEF9D77}"/>
              </a:ext>
            </a:extLst>
          </p:cNvPr>
          <p:cNvSpPr>
            <a:spLocks noGrp="1"/>
          </p:cNvSpPr>
          <p:nvPr>
            <p:ph type="title"/>
          </p:nvPr>
        </p:nvSpPr>
        <p:spPr/>
        <p:txBody>
          <a:bodyPr/>
          <a:lstStyle/>
          <a:p>
            <a:r>
              <a:rPr lang="en-US" dirty="0"/>
              <a:t>Resource Query 4</a:t>
            </a:r>
            <a:br>
              <a:rPr lang="en-US" dirty="0"/>
            </a:br>
            <a:r>
              <a:rPr lang="en-US" dirty="0" err="1"/>
              <a:t>az</a:t>
            </a:r>
            <a:r>
              <a:rPr lang="en-US" dirty="0"/>
              <a:t> webapp list</a:t>
            </a:r>
          </a:p>
        </p:txBody>
      </p:sp>
      <p:sp>
        <p:nvSpPr>
          <p:cNvPr id="3" name="Content Placeholder 2">
            <a:extLst>
              <a:ext uri="{FF2B5EF4-FFF2-40B4-BE49-F238E27FC236}">
                <a16:creationId xmlns:a16="http://schemas.microsoft.com/office/drawing/2014/main" id="{39EBE7D5-4F77-4258-92F1-006E1B651C7D}"/>
              </a:ext>
            </a:extLst>
          </p:cNvPr>
          <p:cNvSpPr>
            <a:spLocks noGrp="1"/>
          </p:cNvSpPr>
          <p:nvPr>
            <p:ph idx="1"/>
          </p:nvPr>
        </p:nvSpPr>
        <p:spPr/>
        <p:txBody>
          <a:bodyPr/>
          <a:lstStyle/>
          <a:p>
            <a:r>
              <a:rPr lang="en-US" dirty="0"/>
              <a:t>Using the </a:t>
            </a:r>
            <a:r>
              <a:rPr lang="en-US" dirty="0" err="1"/>
              <a:t>az</a:t>
            </a:r>
            <a:r>
              <a:rPr lang="en-US" dirty="0"/>
              <a:t> </a:t>
            </a:r>
            <a:r>
              <a:rPr lang="en-US" dirty="0" err="1"/>
              <a:t>webap</a:t>
            </a:r>
            <a:r>
              <a:rPr lang="en-US" dirty="0"/>
              <a:t> list command, display a list of App Service webapps within your account</a:t>
            </a:r>
          </a:p>
          <a:p>
            <a:r>
              <a:rPr lang="en-US" dirty="0"/>
              <a:t>For each webapp, display the following</a:t>
            </a:r>
          </a:p>
          <a:p>
            <a:pPr lvl="1"/>
            <a:r>
              <a:rPr lang="en-US" dirty="0"/>
              <a:t>Webapp name</a:t>
            </a:r>
          </a:p>
          <a:p>
            <a:pPr lvl="1"/>
            <a:r>
              <a:rPr lang="en-US" dirty="0"/>
              <a:t>Resource group name</a:t>
            </a:r>
          </a:p>
          <a:p>
            <a:pPr lvl="1"/>
            <a:r>
              <a:rPr lang="en-US" dirty="0"/>
              <a:t>Current webapp state</a:t>
            </a:r>
          </a:p>
          <a:p>
            <a:pPr lvl="1"/>
            <a:r>
              <a:rPr lang="en-US" dirty="0"/>
              <a:t>Primary hostname</a:t>
            </a:r>
          </a:p>
          <a:p>
            <a:pPr lvl="1"/>
            <a:r>
              <a:rPr lang="en-US" dirty="0"/>
              <a:t>All enabled hostnames</a:t>
            </a:r>
          </a:p>
          <a:p>
            <a:r>
              <a:rPr lang="en-US" dirty="0"/>
              <a:t>Display the output as an array of JSON objects</a:t>
            </a:r>
          </a:p>
        </p:txBody>
      </p:sp>
    </p:spTree>
    <p:extLst>
      <p:ext uri="{BB962C8B-B14F-4D97-AF65-F5344CB8AC3E}">
        <p14:creationId xmlns:p14="http://schemas.microsoft.com/office/powerpoint/2010/main" val="3296091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F0974-2779-4DE0-BC0A-01B0BBF23C83}"/>
              </a:ext>
            </a:extLst>
          </p:cNvPr>
          <p:cNvSpPr>
            <a:spLocks noGrp="1"/>
          </p:cNvSpPr>
          <p:nvPr>
            <p:ph type="title"/>
          </p:nvPr>
        </p:nvSpPr>
        <p:spPr/>
        <p:txBody>
          <a:bodyPr/>
          <a:lstStyle/>
          <a:p>
            <a:r>
              <a:rPr lang="en-US" dirty="0"/>
              <a:t>Resource Query 5</a:t>
            </a:r>
            <a:br>
              <a:rPr lang="en-US" dirty="0"/>
            </a:br>
            <a:r>
              <a:rPr lang="en-US" dirty="0" err="1"/>
              <a:t>az</a:t>
            </a:r>
            <a:r>
              <a:rPr lang="en-US" dirty="0"/>
              <a:t> </a:t>
            </a:r>
            <a:r>
              <a:rPr lang="en-US" dirty="0" err="1"/>
              <a:t>mysql</a:t>
            </a:r>
            <a:r>
              <a:rPr lang="en-US" dirty="0"/>
              <a:t> flexible-server list</a:t>
            </a:r>
          </a:p>
        </p:txBody>
      </p:sp>
      <p:sp>
        <p:nvSpPr>
          <p:cNvPr id="3" name="Content Placeholder 2">
            <a:extLst>
              <a:ext uri="{FF2B5EF4-FFF2-40B4-BE49-F238E27FC236}">
                <a16:creationId xmlns:a16="http://schemas.microsoft.com/office/drawing/2014/main" id="{05D131ED-8959-4323-B668-0388DE7E2B7C}"/>
              </a:ext>
            </a:extLst>
          </p:cNvPr>
          <p:cNvSpPr>
            <a:spLocks noGrp="1"/>
          </p:cNvSpPr>
          <p:nvPr>
            <p:ph idx="1"/>
          </p:nvPr>
        </p:nvSpPr>
        <p:spPr/>
        <p:txBody>
          <a:bodyPr>
            <a:normAutofit lnSpcReduction="10000"/>
          </a:bodyPr>
          <a:lstStyle/>
          <a:p>
            <a:r>
              <a:rPr lang="en-US" dirty="0"/>
              <a:t>Using the </a:t>
            </a:r>
            <a:r>
              <a:rPr lang="en-US" dirty="0" err="1"/>
              <a:t>az</a:t>
            </a:r>
            <a:r>
              <a:rPr lang="en-US" dirty="0"/>
              <a:t> </a:t>
            </a:r>
            <a:r>
              <a:rPr lang="en-US" dirty="0" err="1"/>
              <a:t>mysql</a:t>
            </a:r>
            <a:r>
              <a:rPr lang="en-US" dirty="0"/>
              <a:t> flexible-server list command, display a list of MySQL database servers within your account</a:t>
            </a:r>
          </a:p>
          <a:p>
            <a:r>
              <a:rPr lang="en-US" dirty="0"/>
              <a:t>For each database server, display the following</a:t>
            </a:r>
          </a:p>
          <a:p>
            <a:pPr lvl="1"/>
            <a:r>
              <a:rPr lang="en-US" dirty="0"/>
              <a:t>Server name</a:t>
            </a:r>
          </a:p>
          <a:p>
            <a:pPr lvl="1"/>
            <a:r>
              <a:rPr lang="en-US" dirty="0"/>
              <a:t>SKU name</a:t>
            </a:r>
          </a:p>
          <a:p>
            <a:pPr lvl="1"/>
            <a:r>
              <a:rPr lang="en-US" dirty="0"/>
              <a:t>Server state</a:t>
            </a:r>
          </a:p>
          <a:p>
            <a:pPr lvl="1"/>
            <a:r>
              <a:rPr lang="en-US" dirty="0"/>
              <a:t>Amount of storage</a:t>
            </a:r>
          </a:p>
          <a:p>
            <a:pPr lvl="1"/>
            <a:r>
              <a:rPr lang="en-US" dirty="0"/>
              <a:t>Resource type</a:t>
            </a:r>
          </a:p>
          <a:p>
            <a:pPr lvl="1"/>
            <a:r>
              <a:rPr lang="en-US" dirty="0"/>
              <a:t>Resource group name</a:t>
            </a:r>
          </a:p>
          <a:p>
            <a:pPr lvl="1"/>
            <a:r>
              <a:rPr lang="en-US" dirty="0"/>
              <a:t>Location</a:t>
            </a:r>
          </a:p>
          <a:p>
            <a:r>
              <a:rPr lang="en-US" dirty="0"/>
              <a:t>Display the output as a table with labeled column headings</a:t>
            </a:r>
          </a:p>
        </p:txBody>
      </p:sp>
    </p:spTree>
    <p:extLst>
      <p:ext uri="{BB962C8B-B14F-4D97-AF65-F5344CB8AC3E}">
        <p14:creationId xmlns:p14="http://schemas.microsoft.com/office/powerpoint/2010/main" val="3488727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4735</TotalTime>
  <Words>1826</Words>
  <Application>Microsoft Office PowerPoint</Application>
  <PresentationFormat>Widescreen</PresentationFormat>
  <Paragraphs>145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Cascadia Code</vt:lpstr>
      <vt:lpstr>Office Theme</vt:lpstr>
      <vt:lpstr>CS657/790 Cloud Computing</vt:lpstr>
      <vt:lpstr>HOP 5 Overview </vt:lpstr>
      <vt:lpstr>Making a bash Script</vt:lpstr>
      <vt:lpstr>JMESPath Formatting</vt:lpstr>
      <vt:lpstr>Resource Query 1 az group list</vt:lpstr>
      <vt:lpstr>Resource Query 2 az resource list</vt:lpstr>
      <vt:lpstr>Resource Query 3 az vm list</vt:lpstr>
      <vt:lpstr>Resource Query 4 az webapp list</vt:lpstr>
      <vt:lpstr>Resource Query 5 az mysql flexible-server list</vt:lpstr>
      <vt:lpstr>Starting and Stopping a Virtual Machine</vt:lpstr>
      <vt:lpstr>Starting and Stopping a Virtual Machine</vt:lpstr>
      <vt:lpstr>Starting and Stopping a Virtual Machine</vt:lpstr>
      <vt:lpstr>Creating a Virtual Machine</vt:lpstr>
      <vt:lpstr>Establishing Public Access</vt:lpstr>
      <vt:lpstr>Selecting the Right Image</vt:lpstr>
      <vt:lpstr>Selecting the Right Image</vt:lpstr>
      <vt:lpstr>Selecting the Right Image</vt:lpstr>
      <vt:lpstr>Selecting the Right Image</vt:lpstr>
      <vt:lpstr>Selecting the Right Image</vt:lpstr>
      <vt:lpstr>Selecting the Right Image</vt:lpstr>
      <vt:lpstr>Selecting the Right Image</vt:lpstr>
      <vt:lpstr>Selecting the Right Image</vt:lpstr>
      <vt:lpstr>PowerPoint Presentation</vt:lpstr>
      <vt:lpstr>At Long Last, Create the VM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CS657/790 Cloud Computing</dc:title>
  <dc:creator>Michael</dc:creator>
  <cp:lastModifiedBy>Michael Denzien</cp:lastModifiedBy>
  <cp:revision>330</cp:revision>
  <dcterms:created xsi:type="dcterms:W3CDTF">2022-08-20T16:05:12Z</dcterms:created>
  <dcterms:modified xsi:type="dcterms:W3CDTF">2022-12-04T20:43:32Z</dcterms:modified>
</cp:coreProperties>
</file>